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sldIdLst>
    <p:sldId id="256" r:id="rId2"/>
    <p:sldId id="257" r:id="rId3"/>
    <p:sldId id="258" r:id="rId4"/>
    <p:sldId id="259" r:id="rId5"/>
    <p:sldId id="260" r:id="rId6"/>
    <p:sldId id="263" r:id="rId7"/>
    <p:sldId id="264" r:id="rId8"/>
    <p:sldId id="265" r:id="rId9"/>
    <p:sldId id="261" r:id="rId10"/>
    <p:sldId id="262" r:id="rId11"/>
    <p:sldId id="266" r:id="rId12"/>
    <p:sldId id="270" r:id="rId13"/>
    <p:sldId id="269" r:id="rId14"/>
    <p:sldId id="271" r:id="rId15"/>
    <p:sldId id="272" r:id="rId16"/>
    <p:sldId id="276" r:id="rId17"/>
    <p:sldId id="274" r:id="rId18"/>
    <p:sldId id="277" r:id="rId19"/>
    <p:sldId id="278" r:id="rId20"/>
    <p:sldId id="279" r:id="rId21"/>
    <p:sldId id="275" r:id="rId22"/>
    <p:sldId id="280" r:id="rId23"/>
    <p:sldId id="281" r:id="rId24"/>
    <p:sldId id="282" r:id="rId25"/>
    <p:sldId id="283" r:id="rId26"/>
    <p:sldId id="284" r:id="rId27"/>
    <p:sldId id="285" r:id="rId28"/>
    <p:sldId id="286" r:id="rId29"/>
    <p:sldId id="287" r:id="rId30"/>
    <p:sldId id="288" r:id="rId31"/>
    <p:sldId id="289" r:id="rId32"/>
    <p:sldId id="291" r:id="rId33"/>
    <p:sldId id="290" r:id="rId34"/>
    <p:sldId id="267" r:id="rId35"/>
    <p:sldId id="268"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5" r:id="rId49"/>
    <p:sldId id="306" r:id="rId50"/>
    <p:sldId id="307" r:id="rId51"/>
    <p:sldId id="308" r:id="rId52"/>
    <p:sldId id="309" r:id="rId53"/>
    <p:sldId id="310" r:id="rId54"/>
    <p:sldId id="311" r:id="rId55"/>
    <p:sldId id="313" r:id="rId56"/>
    <p:sldId id="312" r:id="rId57"/>
    <p:sldId id="314" r:id="rId58"/>
    <p:sldId id="329"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1763C3-ED65-48E8-975B-B8526EEC1699}" v="289" dt="2022-05-20T03:31:51.106"/>
    <p1510:client id="{459084BA-6906-D4C4-4FF4-3A4272FCD7B9}" v="180" dt="2022-05-22T10:18:58.619"/>
    <p1510:client id="{76E34BF6-C651-46DB-B244-4F74B77A8DF8}" v="466" dt="2022-05-14T15:15:41.954"/>
    <p1510:client id="{7CF86677-13FF-4F42-9367-DE6EE912CF10}" v="236" dt="2022-05-22T10:06:54.572"/>
    <p1510:client id="{82D5E389-08FB-F290-142F-79D82155E122}" v="566" dt="2022-05-21T13:37:26.896"/>
    <p1510:client id="{976EBCED-0BD1-4EE7-A2F0-E052F34A0D11}" v="426" dt="2022-05-13T17:40:57.543"/>
    <p1510:client id="{9E35AB78-5B4B-E20F-747D-B1B5207ABE62}" v="1215" dt="2022-05-22T09:25:54.1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C7B299-70A6-4431-8F97-5CF8D58C511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3D48931-E066-4229-9A11-EC3EE0C2E679}">
      <dgm:prSet/>
      <dgm:spPr/>
      <dgm:t>
        <a:bodyPr/>
        <a:lstStyle/>
        <a:p>
          <a:r>
            <a:rPr lang="en-US"/>
            <a:t># View 2: Analysis</a:t>
          </a:r>
        </a:p>
      </dgm:t>
    </dgm:pt>
    <dgm:pt modelId="{199F25A5-6566-4627-A6DF-678B8160F511}" type="parTrans" cxnId="{084604B0-B980-4D70-92F3-741F94D47931}">
      <dgm:prSet/>
      <dgm:spPr/>
      <dgm:t>
        <a:bodyPr/>
        <a:lstStyle/>
        <a:p>
          <a:endParaRPr lang="en-US"/>
        </a:p>
      </dgm:t>
    </dgm:pt>
    <dgm:pt modelId="{D45AEE5C-14FA-49BE-A9F9-D8B5D5975CE1}" type="sibTrans" cxnId="{084604B0-B980-4D70-92F3-741F94D47931}">
      <dgm:prSet/>
      <dgm:spPr/>
      <dgm:t>
        <a:bodyPr/>
        <a:lstStyle/>
        <a:p>
          <a:endParaRPr lang="en-US"/>
        </a:p>
      </dgm:t>
    </dgm:pt>
    <dgm:pt modelId="{AF0CDF4C-5367-428F-BB85-2D4FCEB3630A}">
      <dgm:prSet/>
      <dgm:spPr/>
      <dgm:t>
        <a:bodyPr/>
        <a:lstStyle/>
        <a:p>
          <a:r>
            <a:rPr lang="en-US"/>
            <a:t>1. It shows a random house at index 741.It is 1 storey 1846 and newer all styles, regular shape house that provides all public utilities and is sold by warranty deed for 257500.</a:t>
          </a:r>
        </a:p>
      </dgm:t>
    </dgm:pt>
    <dgm:pt modelId="{911B46A6-0A29-48F0-9E4C-B0971BC9B917}" type="parTrans" cxnId="{0EA0AD45-AC90-4509-827B-3B842A4217C4}">
      <dgm:prSet/>
      <dgm:spPr/>
      <dgm:t>
        <a:bodyPr/>
        <a:lstStyle/>
        <a:p>
          <a:endParaRPr lang="en-US"/>
        </a:p>
      </dgm:t>
    </dgm:pt>
    <dgm:pt modelId="{DE7C0301-8303-4520-8E82-906E9D5EC206}" type="sibTrans" cxnId="{0EA0AD45-AC90-4509-827B-3B842A4217C4}">
      <dgm:prSet/>
      <dgm:spPr/>
      <dgm:t>
        <a:bodyPr/>
        <a:lstStyle/>
        <a:p>
          <a:endParaRPr lang="en-US"/>
        </a:p>
      </dgm:t>
    </dgm:pt>
    <dgm:pt modelId="{2BB6918D-574F-4424-808D-4AEA984CF58E}">
      <dgm:prSet/>
      <dgm:spPr/>
      <dgm:t>
        <a:bodyPr/>
        <a:lstStyle/>
        <a:p>
          <a:r>
            <a:rPr lang="en-US"/>
            <a:t># View 3: Analysis</a:t>
          </a:r>
        </a:p>
      </dgm:t>
    </dgm:pt>
    <dgm:pt modelId="{6AF7D660-EDD2-486A-A343-97560E80C098}" type="parTrans" cxnId="{C9FF8775-BCC7-4793-9337-94153CF438E0}">
      <dgm:prSet/>
      <dgm:spPr/>
      <dgm:t>
        <a:bodyPr/>
        <a:lstStyle/>
        <a:p>
          <a:endParaRPr lang="en-US"/>
        </a:p>
      </dgm:t>
    </dgm:pt>
    <dgm:pt modelId="{16462564-4CE7-4C90-831A-2A4EB80EB60A}" type="sibTrans" cxnId="{C9FF8775-BCC7-4793-9337-94153CF438E0}">
      <dgm:prSet/>
      <dgm:spPr/>
      <dgm:t>
        <a:bodyPr/>
        <a:lstStyle/>
        <a:p>
          <a:endParaRPr lang="en-US"/>
        </a:p>
      </dgm:t>
    </dgm:pt>
    <dgm:pt modelId="{13F50449-F02C-4A72-A14F-A9899A984989}">
      <dgm:prSet/>
      <dgm:spPr/>
      <dgm:t>
        <a:bodyPr/>
        <a:lstStyle/>
        <a:p>
          <a:r>
            <a:rPr lang="en-US"/>
            <a:t>1. It represents last 5 rows. In which all are warranty deeds, sold in normal condition.</a:t>
          </a:r>
        </a:p>
      </dgm:t>
    </dgm:pt>
    <dgm:pt modelId="{28A38C62-FBE1-46A8-857F-FD3678E004A1}" type="parTrans" cxnId="{37860003-5578-467A-8CDB-E4D87411B57C}">
      <dgm:prSet/>
      <dgm:spPr/>
      <dgm:t>
        <a:bodyPr/>
        <a:lstStyle/>
        <a:p>
          <a:endParaRPr lang="en-US"/>
        </a:p>
      </dgm:t>
    </dgm:pt>
    <dgm:pt modelId="{60FD3362-0CB9-4B86-A18C-2A4828D26DB5}" type="sibTrans" cxnId="{37860003-5578-467A-8CDB-E4D87411B57C}">
      <dgm:prSet/>
      <dgm:spPr/>
      <dgm:t>
        <a:bodyPr/>
        <a:lstStyle/>
        <a:p>
          <a:endParaRPr lang="en-US"/>
        </a:p>
      </dgm:t>
    </dgm:pt>
    <dgm:pt modelId="{38740259-056F-4C14-8DF9-0D73F193CDE7}" type="pres">
      <dgm:prSet presAssocID="{30C7B299-70A6-4431-8F97-5CF8D58C5116}" presName="root" presStyleCnt="0">
        <dgm:presLayoutVars>
          <dgm:dir/>
          <dgm:resizeHandles val="exact"/>
        </dgm:presLayoutVars>
      </dgm:prSet>
      <dgm:spPr/>
    </dgm:pt>
    <dgm:pt modelId="{7135AFBE-D421-469D-9CDB-14B326A7AE27}" type="pres">
      <dgm:prSet presAssocID="{D3D48931-E066-4229-9A11-EC3EE0C2E679}" presName="compNode" presStyleCnt="0"/>
      <dgm:spPr/>
    </dgm:pt>
    <dgm:pt modelId="{76BD21E8-AB7E-4F6C-AD69-6D63B4E3B77A}" type="pres">
      <dgm:prSet presAssocID="{D3D48931-E066-4229-9A11-EC3EE0C2E679}" presName="bgRect" presStyleLbl="bgShp" presStyleIdx="0" presStyleCnt="4"/>
      <dgm:spPr/>
    </dgm:pt>
    <dgm:pt modelId="{8DFE0AAC-8528-4373-AD06-36D591F36779}" type="pres">
      <dgm:prSet presAssocID="{D3D48931-E066-4229-9A11-EC3EE0C2E67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jector screen"/>
        </a:ext>
      </dgm:extLst>
    </dgm:pt>
    <dgm:pt modelId="{AA09D713-BE7D-4F29-8872-A03183B5CDCB}" type="pres">
      <dgm:prSet presAssocID="{D3D48931-E066-4229-9A11-EC3EE0C2E679}" presName="spaceRect" presStyleCnt="0"/>
      <dgm:spPr/>
    </dgm:pt>
    <dgm:pt modelId="{6FD7AC5D-D8BF-4FDD-8601-C64852A41FE8}" type="pres">
      <dgm:prSet presAssocID="{D3D48931-E066-4229-9A11-EC3EE0C2E679}" presName="parTx" presStyleLbl="revTx" presStyleIdx="0" presStyleCnt="4">
        <dgm:presLayoutVars>
          <dgm:chMax val="0"/>
          <dgm:chPref val="0"/>
        </dgm:presLayoutVars>
      </dgm:prSet>
      <dgm:spPr/>
    </dgm:pt>
    <dgm:pt modelId="{2208A87C-631F-4E11-B2E1-6A5469369AB3}" type="pres">
      <dgm:prSet presAssocID="{D45AEE5C-14FA-49BE-A9F9-D8B5D5975CE1}" presName="sibTrans" presStyleCnt="0"/>
      <dgm:spPr/>
    </dgm:pt>
    <dgm:pt modelId="{BAE9F581-AEA2-4771-8E45-B0CAB7BE43A7}" type="pres">
      <dgm:prSet presAssocID="{AF0CDF4C-5367-428F-BB85-2D4FCEB3630A}" presName="compNode" presStyleCnt="0"/>
      <dgm:spPr/>
    </dgm:pt>
    <dgm:pt modelId="{62D2EB71-9012-4678-B28C-75A40F03EBD9}" type="pres">
      <dgm:prSet presAssocID="{AF0CDF4C-5367-428F-BB85-2D4FCEB3630A}" presName="bgRect" presStyleLbl="bgShp" presStyleIdx="1" presStyleCnt="4"/>
      <dgm:spPr/>
    </dgm:pt>
    <dgm:pt modelId="{3C1E9DA6-8D70-435F-A377-D4E34F881B78}" type="pres">
      <dgm:prSet presAssocID="{AF0CDF4C-5367-428F-BB85-2D4FCEB363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urban scene"/>
        </a:ext>
      </dgm:extLst>
    </dgm:pt>
    <dgm:pt modelId="{5FBED7D5-7151-48BB-9BBC-809B337FF573}" type="pres">
      <dgm:prSet presAssocID="{AF0CDF4C-5367-428F-BB85-2D4FCEB3630A}" presName="spaceRect" presStyleCnt="0"/>
      <dgm:spPr/>
    </dgm:pt>
    <dgm:pt modelId="{65434617-D3CD-40BE-B533-E38982DC4E84}" type="pres">
      <dgm:prSet presAssocID="{AF0CDF4C-5367-428F-BB85-2D4FCEB3630A}" presName="parTx" presStyleLbl="revTx" presStyleIdx="1" presStyleCnt="4">
        <dgm:presLayoutVars>
          <dgm:chMax val="0"/>
          <dgm:chPref val="0"/>
        </dgm:presLayoutVars>
      </dgm:prSet>
      <dgm:spPr/>
    </dgm:pt>
    <dgm:pt modelId="{09EBA35A-56EC-48EB-A82D-A8B18EBBE7CB}" type="pres">
      <dgm:prSet presAssocID="{DE7C0301-8303-4520-8E82-906E9D5EC206}" presName="sibTrans" presStyleCnt="0"/>
      <dgm:spPr/>
    </dgm:pt>
    <dgm:pt modelId="{C1CBBB39-C772-4D33-85A1-F3D9E8F1610F}" type="pres">
      <dgm:prSet presAssocID="{2BB6918D-574F-4424-808D-4AEA984CF58E}" presName="compNode" presStyleCnt="0"/>
      <dgm:spPr/>
    </dgm:pt>
    <dgm:pt modelId="{3DE771FB-884D-4F09-9057-16A64FD7425D}" type="pres">
      <dgm:prSet presAssocID="{2BB6918D-574F-4424-808D-4AEA984CF58E}" presName="bgRect" presStyleLbl="bgShp" presStyleIdx="2" presStyleCnt="4"/>
      <dgm:spPr/>
    </dgm:pt>
    <dgm:pt modelId="{394E63B1-1E9F-444C-8C18-111C0D417449}" type="pres">
      <dgm:prSet presAssocID="{2BB6918D-574F-4424-808D-4AEA984CF58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atre"/>
        </a:ext>
      </dgm:extLst>
    </dgm:pt>
    <dgm:pt modelId="{A8EEE36D-AED6-42B9-8CCD-69CE4E67C5A3}" type="pres">
      <dgm:prSet presAssocID="{2BB6918D-574F-4424-808D-4AEA984CF58E}" presName="spaceRect" presStyleCnt="0"/>
      <dgm:spPr/>
    </dgm:pt>
    <dgm:pt modelId="{A8304047-9D92-488F-824D-0E02414A022B}" type="pres">
      <dgm:prSet presAssocID="{2BB6918D-574F-4424-808D-4AEA984CF58E}" presName="parTx" presStyleLbl="revTx" presStyleIdx="2" presStyleCnt="4">
        <dgm:presLayoutVars>
          <dgm:chMax val="0"/>
          <dgm:chPref val="0"/>
        </dgm:presLayoutVars>
      </dgm:prSet>
      <dgm:spPr/>
    </dgm:pt>
    <dgm:pt modelId="{A4E9C68F-0956-4BC9-9EF7-ACE8AD4BA3CD}" type="pres">
      <dgm:prSet presAssocID="{16462564-4CE7-4C90-831A-2A4EB80EB60A}" presName="sibTrans" presStyleCnt="0"/>
      <dgm:spPr/>
    </dgm:pt>
    <dgm:pt modelId="{B6FB6F4B-9884-4ACA-BD9E-B9440D45C700}" type="pres">
      <dgm:prSet presAssocID="{13F50449-F02C-4A72-A14F-A9899A984989}" presName="compNode" presStyleCnt="0"/>
      <dgm:spPr/>
    </dgm:pt>
    <dgm:pt modelId="{B4CFF6BA-0D72-406A-8C60-79B42E2C41AB}" type="pres">
      <dgm:prSet presAssocID="{13F50449-F02C-4A72-A14F-A9899A984989}" presName="bgRect" presStyleLbl="bgShp" presStyleIdx="3" presStyleCnt="4"/>
      <dgm:spPr/>
    </dgm:pt>
    <dgm:pt modelId="{9981B05A-AB65-4AD4-B42C-64DF311EE953}" type="pres">
      <dgm:prSet presAssocID="{13F50449-F02C-4A72-A14F-A9899A98498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ayer Candle"/>
        </a:ext>
      </dgm:extLst>
    </dgm:pt>
    <dgm:pt modelId="{D41AA170-6BC9-496C-8BB7-90D663DA57E6}" type="pres">
      <dgm:prSet presAssocID="{13F50449-F02C-4A72-A14F-A9899A984989}" presName="spaceRect" presStyleCnt="0"/>
      <dgm:spPr/>
    </dgm:pt>
    <dgm:pt modelId="{0EEE1ADD-7113-4CEA-B2FA-B3972EA23620}" type="pres">
      <dgm:prSet presAssocID="{13F50449-F02C-4A72-A14F-A9899A984989}" presName="parTx" presStyleLbl="revTx" presStyleIdx="3" presStyleCnt="4">
        <dgm:presLayoutVars>
          <dgm:chMax val="0"/>
          <dgm:chPref val="0"/>
        </dgm:presLayoutVars>
      </dgm:prSet>
      <dgm:spPr/>
    </dgm:pt>
  </dgm:ptLst>
  <dgm:cxnLst>
    <dgm:cxn modelId="{37860003-5578-467A-8CDB-E4D87411B57C}" srcId="{30C7B299-70A6-4431-8F97-5CF8D58C5116}" destId="{13F50449-F02C-4A72-A14F-A9899A984989}" srcOrd="3" destOrd="0" parTransId="{28A38C62-FBE1-46A8-857F-FD3678E004A1}" sibTransId="{60FD3362-0CB9-4B86-A18C-2A4828D26DB5}"/>
    <dgm:cxn modelId="{B6B11842-49CD-4761-8DF3-1D26AD993693}" type="presOf" srcId="{D3D48931-E066-4229-9A11-EC3EE0C2E679}" destId="{6FD7AC5D-D8BF-4FDD-8601-C64852A41FE8}" srcOrd="0" destOrd="0" presId="urn:microsoft.com/office/officeart/2018/2/layout/IconVerticalSolidList"/>
    <dgm:cxn modelId="{75D83F45-B230-4233-A9CB-BD61F95B159B}" type="presOf" srcId="{AF0CDF4C-5367-428F-BB85-2D4FCEB3630A}" destId="{65434617-D3CD-40BE-B533-E38982DC4E84}" srcOrd="0" destOrd="0" presId="urn:microsoft.com/office/officeart/2018/2/layout/IconVerticalSolidList"/>
    <dgm:cxn modelId="{0EA0AD45-AC90-4509-827B-3B842A4217C4}" srcId="{30C7B299-70A6-4431-8F97-5CF8D58C5116}" destId="{AF0CDF4C-5367-428F-BB85-2D4FCEB3630A}" srcOrd="1" destOrd="0" parTransId="{911B46A6-0A29-48F0-9E4C-B0971BC9B917}" sibTransId="{DE7C0301-8303-4520-8E82-906E9D5EC206}"/>
    <dgm:cxn modelId="{C9FF8775-BCC7-4793-9337-94153CF438E0}" srcId="{30C7B299-70A6-4431-8F97-5CF8D58C5116}" destId="{2BB6918D-574F-4424-808D-4AEA984CF58E}" srcOrd="2" destOrd="0" parTransId="{6AF7D660-EDD2-486A-A343-97560E80C098}" sibTransId="{16462564-4CE7-4C90-831A-2A4EB80EB60A}"/>
    <dgm:cxn modelId="{02461F85-853F-49F9-B2A0-753B8186042B}" type="presOf" srcId="{2BB6918D-574F-4424-808D-4AEA984CF58E}" destId="{A8304047-9D92-488F-824D-0E02414A022B}" srcOrd="0" destOrd="0" presId="urn:microsoft.com/office/officeart/2018/2/layout/IconVerticalSolidList"/>
    <dgm:cxn modelId="{084604B0-B980-4D70-92F3-741F94D47931}" srcId="{30C7B299-70A6-4431-8F97-5CF8D58C5116}" destId="{D3D48931-E066-4229-9A11-EC3EE0C2E679}" srcOrd="0" destOrd="0" parTransId="{199F25A5-6566-4627-A6DF-678B8160F511}" sibTransId="{D45AEE5C-14FA-49BE-A9F9-D8B5D5975CE1}"/>
    <dgm:cxn modelId="{30C47FC1-E597-4965-B161-C997439D6E29}" type="presOf" srcId="{13F50449-F02C-4A72-A14F-A9899A984989}" destId="{0EEE1ADD-7113-4CEA-B2FA-B3972EA23620}" srcOrd="0" destOrd="0" presId="urn:microsoft.com/office/officeart/2018/2/layout/IconVerticalSolidList"/>
    <dgm:cxn modelId="{9F80A6F4-8604-43D8-A048-62B0B56AE2F1}" type="presOf" srcId="{30C7B299-70A6-4431-8F97-5CF8D58C5116}" destId="{38740259-056F-4C14-8DF9-0D73F193CDE7}" srcOrd="0" destOrd="0" presId="urn:microsoft.com/office/officeart/2018/2/layout/IconVerticalSolidList"/>
    <dgm:cxn modelId="{EEAD38E5-87BB-46F2-AB79-E8D68587F2B8}" type="presParOf" srcId="{38740259-056F-4C14-8DF9-0D73F193CDE7}" destId="{7135AFBE-D421-469D-9CDB-14B326A7AE27}" srcOrd="0" destOrd="0" presId="urn:microsoft.com/office/officeart/2018/2/layout/IconVerticalSolidList"/>
    <dgm:cxn modelId="{C7BDEB6D-1288-4DB5-8F33-4F57BCC5E6AD}" type="presParOf" srcId="{7135AFBE-D421-469D-9CDB-14B326A7AE27}" destId="{76BD21E8-AB7E-4F6C-AD69-6D63B4E3B77A}" srcOrd="0" destOrd="0" presId="urn:microsoft.com/office/officeart/2018/2/layout/IconVerticalSolidList"/>
    <dgm:cxn modelId="{FA365ED0-2EDD-4D34-9199-0899A43BC138}" type="presParOf" srcId="{7135AFBE-D421-469D-9CDB-14B326A7AE27}" destId="{8DFE0AAC-8528-4373-AD06-36D591F36779}" srcOrd="1" destOrd="0" presId="urn:microsoft.com/office/officeart/2018/2/layout/IconVerticalSolidList"/>
    <dgm:cxn modelId="{8DEB9E3E-5D7B-4513-893F-8A3AD91E1506}" type="presParOf" srcId="{7135AFBE-D421-469D-9CDB-14B326A7AE27}" destId="{AA09D713-BE7D-4F29-8872-A03183B5CDCB}" srcOrd="2" destOrd="0" presId="urn:microsoft.com/office/officeart/2018/2/layout/IconVerticalSolidList"/>
    <dgm:cxn modelId="{AB2AC804-7FE9-429A-AC89-0F818B986F38}" type="presParOf" srcId="{7135AFBE-D421-469D-9CDB-14B326A7AE27}" destId="{6FD7AC5D-D8BF-4FDD-8601-C64852A41FE8}" srcOrd="3" destOrd="0" presId="urn:microsoft.com/office/officeart/2018/2/layout/IconVerticalSolidList"/>
    <dgm:cxn modelId="{340EADED-7A21-4FDF-A11D-B81B5E3BA14E}" type="presParOf" srcId="{38740259-056F-4C14-8DF9-0D73F193CDE7}" destId="{2208A87C-631F-4E11-B2E1-6A5469369AB3}" srcOrd="1" destOrd="0" presId="urn:microsoft.com/office/officeart/2018/2/layout/IconVerticalSolidList"/>
    <dgm:cxn modelId="{CA2293DA-022E-454C-BC6B-03177C54A82E}" type="presParOf" srcId="{38740259-056F-4C14-8DF9-0D73F193CDE7}" destId="{BAE9F581-AEA2-4771-8E45-B0CAB7BE43A7}" srcOrd="2" destOrd="0" presId="urn:microsoft.com/office/officeart/2018/2/layout/IconVerticalSolidList"/>
    <dgm:cxn modelId="{49C14B1A-349F-4099-83A8-A7F894279C44}" type="presParOf" srcId="{BAE9F581-AEA2-4771-8E45-B0CAB7BE43A7}" destId="{62D2EB71-9012-4678-B28C-75A40F03EBD9}" srcOrd="0" destOrd="0" presId="urn:microsoft.com/office/officeart/2018/2/layout/IconVerticalSolidList"/>
    <dgm:cxn modelId="{C067320C-98E8-4B74-A482-47EF1AA3FD5D}" type="presParOf" srcId="{BAE9F581-AEA2-4771-8E45-B0CAB7BE43A7}" destId="{3C1E9DA6-8D70-435F-A377-D4E34F881B78}" srcOrd="1" destOrd="0" presId="urn:microsoft.com/office/officeart/2018/2/layout/IconVerticalSolidList"/>
    <dgm:cxn modelId="{1CA03E29-1A63-4494-82A0-2368C27C85B0}" type="presParOf" srcId="{BAE9F581-AEA2-4771-8E45-B0CAB7BE43A7}" destId="{5FBED7D5-7151-48BB-9BBC-809B337FF573}" srcOrd="2" destOrd="0" presId="urn:microsoft.com/office/officeart/2018/2/layout/IconVerticalSolidList"/>
    <dgm:cxn modelId="{C67776AF-AFFD-442A-885F-BF3D72236789}" type="presParOf" srcId="{BAE9F581-AEA2-4771-8E45-B0CAB7BE43A7}" destId="{65434617-D3CD-40BE-B533-E38982DC4E84}" srcOrd="3" destOrd="0" presId="urn:microsoft.com/office/officeart/2018/2/layout/IconVerticalSolidList"/>
    <dgm:cxn modelId="{63B3CDD4-366D-4299-BA01-323BB6CA30AE}" type="presParOf" srcId="{38740259-056F-4C14-8DF9-0D73F193CDE7}" destId="{09EBA35A-56EC-48EB-A82D-A8B18EBBE7CB}" srcOrd="3" destOrd="0" presId="urn:microsoft.com/office/officeart/2018/2/layout/IconVerticalSolidList"/>
    <dgm:cxn modelId="{23E5A548-02A4-4AC3-9CC4-B624FDFE3841}" type="presParOf" srcId="{38740259-056F-4C14-8DF9-0D73F193CDE7}" destId="{C1CBBB39-C772-4D33-85A1-F3D9E8F1610F}" srcOrd="4" destOrd="0" presId="urn:microsoft.com/office/officeart/2018/2/layout/IconVerticalSolidList"/>
    <dgm:cxn modelId="{0081AAF0-BB6A-464E-BC62-29793DDD6628}" type="presParOf" srcId="{C1CBBB39-C772-4D33-85A1-F3D9E8F1610F}" destId="{3DE771FB-884D-4F09-9057-16A64FD7425D}" srcOrd="0" destOrd="0" presId="urn:microsoft.com/office/officeart/2018/2/layout/IconVerticalSolidList"/>
    <dgm:cxn modelId="{939015A4-C50C-49FB-930F-D90D3ACE220F}" type="presParOf" srcId="{C1CBBB39-C772-4D33-85A1-F3D9E8F1610F}" destId="{394E63B1-1E9F-444C-8C18-111C0D417449}" srcOrd="1" destOrd="0" presId="urn:microsoft.com/office/officeart/2018/2/layout/IconVerticalSolidList"/>
    <dgm:cxn modelId="{8A432468-95C1-4137-9637-862240204B3D}" type="presParOf" srcId="{C1CBBB39-C772-4D33-85A1-F3D9E8F1610F}" destId="{A8EEE36D-AED6-42B9-8CCD-69CE4E67C5A3}" srcOrd="2" destOrd="0" presId="urn:microsoft.com/office/officeart/2018/2/layout/IconVerticalSolidList"/>
    <dgm:cxn modelId="{1E185606-14B4-4B4E-99DE-2F7CE7400C7F}" type="presParOf" srcId="{C1CBBB39-C772-4D33-85A1-F3D9E8F1610F}" destId="{A8304047-9D92-488F-824D-0E02414A022B}" srcOrd="3" destOrd="0" presId="urn:microsoft.com/office/officeart/2018/2/layout/IconVerticalSolidList"/>
    <dgm:cxn modelId="{9E925C74-535F-4886-B32E-89F8886D827B}" type="presParOf" srcId="{38740259-056F-4C14-8DF9-0D73F193CDE7}" destId="{A4E9C68F-0956-4BC9-9EF7-ACE8AD4BA3CD}" srcOrd="5" destOrd="0" presId="urn:microsoft.com/office/officeart/2018/2/layout/IconVerticalSolidList"/>
    <dgm:cxn modelId="{35E7064C-F9B0-4DA6-8907-1BE4F84972C8}" type="presParOf" srcId="{38740259-056F-4C14-8DF9-0D73F193CDE7}" destId="{B6FB6F4B-9884-4ACA-BD9E-B9440D45C700}" srcOrd="6" destOrd="0" presId="urn:microsoft.com/office/officeart/2018/2/layout/IconVerticalSolidList"/>
    <dgm:cxn modelId="{272E8B7B-A705-461A-A3D5-650921F66181}" type="presParOf" srcId="{B6FB6F4B-9884-4ACA-BD9E-B9440D45C700}" destId="{B4CFF6BA-0D72-406A-8C60-79B42E2C41AB}" srcOrd="0" destOrd="0" presId="urn:microsoft.com/office/officeart/2018/2/layout/IconVerticalSolidList"/>
    <dgm:cxn modelId="{39B1D482-5E0C-42B5-A2DD-7CDBF91B53AE}" type="presParOf" srcId="{B6FB6F4B-9884-4ACA-BD9E-B9440D45C700}" destId="{9981B05A-AB65-4AD4-B42C-64DF311EE953}" srcOrd="1" destOrd="0" presId="urn:microsoft.com/office/officeart/2018/2/layout/IconVerticalSolidList"/>
    <dgm:cxn modelId="{FD315946-1AEE-4931-943A-B0124701B042}" type="presParOf" srcId="{B6FB6F4B-9884-4ACA-BD9E-B9440D45C700}" destId="{D41AA170-6BC9-496C-8BB7-90D663DA57E6}" srcOrd="2" destOrd="0" presId="urn:microsoft.com/office/officeart/2018/2/layout/IconVerticalSolidList"/>
    <dgm:cxn modelId="{0F8D4BB7-E70E-45A2-A1CF-A164E92CDEDB}" type="presParOf" srcId="{B6FB6F4B-9884-4ACA-BD9E-B9440D45C700}" destId="{0EEE1ADD-7113-4CEA-B2FA-B3972EA236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511CAB-69C8-4D7D-8A32-7A26B50F6BE9}" type="doc">
      <dgm:prSet loTypeId="urn:microsoft.com/office/officeart/2016/7/layout/BasicLinearProcessNumbered" loCatId="process" qsTypeId="urn:microsoft.com/office/officeart/2005/8/quickstyle/simple1" qsCatId="simple" csTypeId="urn:microsoft.com/office/officeart/2005/8/colors/accent4_2" csCatId="accent4"/>
      <dgm:spPr/>
      <dgm:t>
        <a:bodyPr/>
        <a:lstStyle/>
        <a:p>
          <a:endParaRPr lang="en-US"/>
        </a:p>
      </dgm:t>
    </dgm:pt>
    <dgm:pt modelId="{82E88D1E-567E-49E7-939E-069614791709}">
      <dgm:prSet/>
      <dgm:spPr/>
      <dgm:t>
        <a:bodyPr/>
        <a:lstStyle/>
        <a:p>
          <a:r>
            <a:rPr lang="en-US" b="1"/>
            <a:t>Model 2:</a:t>
          </a:r>
          <a:r>
            <a:rPr lang="en-US"/>
            <a:t> </a:t>
          </a:r>
          <a:r>
            <a:rPr lang="en-US" b="1"/>
            <a:t>Random Forest Regressor With Default Hyper Parameter Tuning</a:t>
          </a:r>
          <a:endParaRPr lang="en-US"/>
        </a:p>
      </dgm:t>
    </dgm:pt>
    <dgm:pt modelId="{63EF62FD-CE07-44EB-BDA1-F4E6B77669F3}" type="parTrans" cxnId="{C9D33AD3-249F-4CDE-A3A8-F0CC631A0E42}">
      <dgm:prSet/>
      <dgm:spPr/>
      <dgm:t>
        <a:bodyPr/>
        <a:lstStyle/>
        <a:p>
          <a:endParaRPr lang="en-US"/>
        </a:p>
      </dgm:t>
    </dgm:pt>
    <dgm:pt modelId="{346A9A47-6DBE-431A-A4D4-D98F2EEFFDDF}" type="sibTrans" cxnId="{C9D33AD3-249F-4CDE-A3A8-F0CC631A0E42}">
      <dgm:prSet phldrT="1" phldr="0"/>
      <dgm:spPr/>
      <dgm:t>
        <a:bodyPr/>
        <a:lstStyle/>
        <a:p>
          <a:r>
            <a:rPr lang="en-US"/>
            <a:t>1</a:t>
          </a:r>
        </a:p>
      </dgm:t>
    </dgm:pt>
    <dgm:pt modelId="{8BBD737E-F4CC-4A1D-B509-9A51D9AB6A21}">
      <dgm:prSet/>
      <dgm:spPr/>
      <dgm:t>
        <a:bodyPr/>
        <a:lstStyle/>
        <a:p>
          <a:r>
            <a:rPr lang="en-US"/>
            <a:t>mse_train:  445334449.60585994</a:t>
          </a:r>
          <a:br>
            <a:rPr lang="en-US"/>
          </a:br>
          <a:r>
            <a:rPr lang="en-US"/>
            <a:t>rmse_train 21102.948836735115</a:t>
          </a:r>
          <a:br>
            <a:rPr lang="en-US"/>
          </a:br>
          <a:r>
            <a:rPr lang="en-US"/>
            <a:t>mse_train:  2984787712.618337</a:t>
          </a:r>
          <a:br>
            <a:rPr lang="en-US"/>
          </a:br>
          <a:r>
            <a:rPr lang="en-US"/>
            <a:t>rmse_train 54633.21071123623</a:t>
          </a:r>
        </a:p>
      </dgm:t>
    </dgm:pt>
    <dgm:pt modelId="{87E62120-E3D1-41AE-803D-173FDC398463}" type="parTrans" cxnId="{A763F2FC-B86F-4063-9457-43DD4952509A}">
      <dgm:prSet/>
      <dgm:spPr/>
      <dgm:t>
        <a:bodyPr/>
        <a:lstStyle/>
        <a:p>
          <a:endParaRPr lang="en-US"/>
        </a:p>
      </dgm:t>
    </dgm:pt>
    <dgm:pt modelId="{F93438A9-1541-4581-BDF3-ADADF011B17C}" type="sibTrans" cxnId="{A763F2FC-B86F-4063-9457-43DD4952509A}">
      <dgm:prSet phldrT="2" phldr="0"/>
      <dgm:spPr/>
      <dgm:t>
        <a:bodyPr/>
        <a:lstStyle/>
        <a:p>
          <a:r>
            <a:rPr lang="en-US"/>
            <a:t>2</a:t>
          </a:r>
        </a:p>
      </dgm:t>
    </dgm:pt>
    <dgm:pt modelId="{CB1417B7-37E9-4F43-A73F-E3B57AFDE30B}" type="pres">
      <dgm:prSet presAssocID="{4A511CAB-69C8-4D7D-8A32-7A26B50F6BE9}" presName="Name0" presStyleCnt="0">
        <dgm:presLayoutVars>
          <dgm:animLvl val="lvl"/>
          <dgm:resizeHandles val="exact"/>
        </dgm:presLayoutVars>
      </dgm:prSet>
      <dgm:spPr/>
    </dgm:pt>
    <dgm:pt modelId="{81E0E0F3-1619-4AE7-BC0E-A7478A6D2A68}" type="pres">
      <dgm:prSet presAssocID="{82E88D1E-567E-49E7-939E-069614791709}" presName="compositeNode" presStyleCnt="0">
        <dgm:presLayoutVars>
          <dgm:bulletEnabled val="1"/>
        </dgm:presLayoutVars>
      </dgm:prSet>
      <dgm:spPr/>
    </dgm:pt>
    <dgm:pt modelId="{7C553A4B-0C86-44B7-B141-75B62AAFA526}" type="pres">
      <dgm:prSet presAssocID="{82E88D1E-567E-49E7-939E-069614791709}" presName="bgRect" presStyleLbl="bgAccFollowNode1" presStyleIdx="0" presStyleCnt="2"/>
      <dgm:spPr/>
    </dgm:pt>
    <dgm:pt modelId="{DDB35E4C-D19F-4D2B-8A73-CC3697F60C39}" type="pres">
      <dgm:prSet presAssocID="{346A9A47-6DBE-431A-A4D4-D98F2EEFFDDF}" presName="sibTransNodeCircle" presStyleLbl="alignNode1" presStyleIdx="0" presStyleCnt="4">
        <dgm:presLayoutVars>
          <dgm:chMax val="0"/>
          <dgm:bulletEnabled/>
        </dgm:presLayoutVars>
      </dgm:prSet>
      <dgm:spPr/>
    </dgm:pt>
    <dgm:pt modelId="{93B7B149-560A-4A99-AC48-180AB5C6CB20}" type="pres">
      <dgm:prSet presAssocID="{82E88D1E-567E-49E7-939E-069614791709}" presName="bottomLine" presStyleLbl="alignNode1" presStyleIdx="1" presStyleCnt="4">
        <dgm:presLayoutVars/>
      </dgm:prSet>
      <dgm:spPr/>
    </dgm:pt>
    <dgm:pt modelId="{6087323E-CAF6-4EED-A2F4-70802E50E18D}" type="pres">
      <dgm:prSet presAssocID="{82E88D1E-567E-49E7-939E-069614791709}" presName="nodeText" presStyleLbl="bgAccFollowNode1" presStyleIdx="0" presStyleCnt="2">
        <dgm:presLayoutVars>
          <dgm:bulletEnabled val="1"/>
        </dgm:presLayoutVars>
      </dgm:prSet>
      <dgm:spPr/>
    </dgm:pt>
    <dgm:pt modelId="{E1EE3573-B49B-4AD4-B90E-50DD432195CC}" type="pres">
      <dgm:prSet presAssocID="{346A9A47-6DBE-431A-A4D4-D98F2EEFFDDF}" presName="sibTrans" presStyleCnt="0"/>
      <dgm:spPr/>
    </dgm:pt>
    <dgm:pt modelId="{D044FB02-D309-4F1B-AC14-95F77219A175}" type="pres">
      <dgm:prSet presAssocID="{8BBD737E-F4CC-4A1D-B509-9A51D9AB6A21}" presName="compositeNode" presStyleCnt="0">
        <dgm:presLayoutVars>
          <dgm:bulletEnabled val="1"/>
        </dgm:presLayoutVars>
      </dgm:prSet>
      <dgm:spPr/>
    </dgm:pt>
    <dgm:pt modelId="{D185F441-4E27-4DCA-90F7-8FC62EF8CD9F}" type="pres">
      <dgm:prSet presAssocID="{8BBD737E-F4CC-4A1D-B509-9A51D9AB6A21}" presName="bgRect" presStyleLbl="bgAccFollowNode1" presStyleIdx="1" presStyleCnt="2"/>
      <dgm:spPr/>
    </dgm:pt>
    <dgm:pt modelId="{D2FAAF91-B9CD-4B31-A014-AF6FFF0F3F70}" type="pres">
      <dgm:prSet presAssocID="{F93438A9-1541-4581-BDF3-ADADF011B17C}" presName="sibTransNodeCircle" presStyleLbl="alignNode1" presStyleIdx="2" presStyleCnt="4">
        <dgm:presLayoutVars>
          <dgm:chMax val="0"/>
          <dgm:bulletEnabled/>
        </dgm:presLayoutVars>
      </dgm:prSet>
      <dgm:spPr/>
    </dgm:pt>
    <dgm:pt modelId="{1D547348-598F-480F-812C-279387DA7F6A}" type="pres">
      <dgm:prSet presAssocID="{8BBD737E-F4CC-4A1D-B509-9A51D9AB6A21}" presName="bottomLine" presStyleLbl="alignNode1" presStyleIdx="3" presStyleCnt="4">
        <dgm:presLayoutVars/>
      </dgm:prSet>
      <dgm:spPr/>
    </dgm:pt>
    <dgm:pt modelId="{A21AED89-56D6-4A46-BAC6-C7CA6F535DA2}" type="pres">
      <dgm:prSet presAssocID="{8BBD737E-F4CC-4A1D-B509-9A51D9AB6A21}" presName="nodeText" presStyleLbl="bgAccFollowNode1" presStyleIdx="1" presStyleCnt="2">
        <dgm:presLayoutVars>
          <dgm:bulletEnabled val="1"/>
        </dgm:presLayoutVars>
      </dgm:prSet>
      <dgm:spPr/>
    </dgm:pt>
  </dgm:ptLst>
  <dgm:cxnLst>
    <dgm:cxn modelId="{02108803-7C7A-4CD1-BC72-03D84C50489B}" type="presOf" srcId="{4A511CAB-69C8-4D7D-8A32-7A26B50F6BE9}" destId="{CB1417B7-37E9-4F43-A73F-E3B57AFDE30B}" srcOrd="0" destOrd="0" presId="urn:microsoft.com/office/officeart/2016/7/layout/BasicLinearProcessNumbered"/>
    <dgm:cxn modelId="{5DD6FF5B-1604-4916-84FB-C3959437DCA6}" type="presOf" srcId="{82E88D1E-567E-49E7-939E-069614791709}" destId="{6087323E-CAF6-4EED-A2F4-70802E50E18D}" srcOrd="1" destOrd="0" presId="urn:microsoft.com/office/officeart/2016/7/layout/BasicLinearProcessNumbered"/>
    <dgm:cxn modelId="{C04A32BC-717F-419C-8860-FCB268B6D117}" type="presOf" srcId="{F93438A9-1541-4581-BDF3-ADADF011B17C}" destId="{D2FAAF91-B9CD-4B31-A014-AF6FFF0F3F70}" srcOrd="0" destOrd="0" presId="urn:microsoft.com/office/officeart/2016/7/layout/BasicLinearProcessNumbered"/>
    <dgm:cxn modelId="{0802C8CE-0082-4585-BDE7-5B4454F0278B}" type="presOf" srcId="{346A9A47-6DBE-431A-A4D4-D98F2EEFFDDF}" destId="{DDB35E4C-D19F-4D2B-8A73-CC3697F60C39}" srcOrd="0" destOrd="0" presId="urn:microsoft.com/office/officeart/2016/7/layout/BasicLinearProcessNumbered"/>
    <dgm:cxn modelId="{C9D33AD3-249F-4CDE-A3A8-F0CC631A0E42}" srcId="{4A511CAB-69C8-4D7D-8A32-7A26B50F6BE9}" destId="{82E88D1E-567E-49E7-939E-069614791709}" srcOrd="0" destOrd="0" parTransId="{63EF62FD-CE07-44EB-BDA1-F4E6B77669F3}" sibTransId="{346A9A47-6DBE-431A-A4D4-D98F2EEFFDDF}"/>
    <dgm:cxn modelId="{4A9E96EB-38B3-4E2E-8B3A-3B0D9C3A00EF}" type="presOf" srcId="{8BBD737E-F4CC-4A1D-B509-9A51D9AB6A21}" destId="{D185F441-4E27-4DCA-90F7-8FC62EF8CD9F}" srcOrd="0" destOrd="0" presId="urn:microsoft.com/office/officeart/2016/7/layout/BasicLinearProcessNumbered"/>
    <dgm:cxn modelId="{2FDADCFA-126F-49ED-83AA-EA8791B81FE8}" type="presOf" srcId="{8BBD737E-F4CC-4A1D-B509-9A51D9AB6A21}" destId="{A21AED89-56D6-4A46-BAC6-C7CA6F535DA2}" srcOrd="1" destOrd="0" presId="urn:microsoft.com/office/officeart/2016/7/layout/BasicLinearProcessNumbered"/>
    <dgm:cxn modelId="{A763F2FC-B86F-4063-9457-43DD4952509A}" srcId="{4A511CAB-69C8-4D7D-8A32-7A26B50F6BE9}" destId="{8BBD737E-F4CC-4A1D-B509-9A51D9AB6A21}" srcOrd="1" destOrd="0" parTransId="{87E62120-E3D1-41AE-803D-173FDC398463}" sibTransId="{F93438A9-1541-4581-BDF3-ADADF011B17C}"/>
    <dgm:cxn modelId="{68E151FD-28B7-49C7-8D38-57303F7B86DB}" type="presOf" srcId="{82E88D1E-567E-49E7-939E-069614791709}" destId="{7C553A4B-0C86-44B7-B141-75B62AAFA526}" srcOrd="0" destOrd="0" presId="urn:microsoft.com/office/officeart/2016/7/layout/BasicLinearProcessNumbered"/>
    <dgm:cxn modelId="{91F9A20D-F35A-4260-BEC9-372653811FE4}" type="presParOf" srcId="{CB1417B7-37E9-4F43-A73F-E3B57AFDE30B}" destId="{81E0E0F3-1619-4AE7-BC0E-A7478A6D2A68}" srcOrd="0" destOrd="0" presId="urn:microsoft.com/office/officeart/2016/7/layout/BasicLinearProcessNumbered"/>
    <dgm:cxn modelId="{2ACF16A4-595C-46F4-82E1-362A48DF74EA}" type="presParOf" srcId="{81E0E0F3-1619-4AE7-BC0E-A7478A6D2A68}" destId="{7C553A4B-0C86-44B7-B141-75B62AAFA526}" srcOrd="0" destOrd="0" presId="urn:microsoft.com/office/officeart/2016/7/layout/BasicLinearProcessNumbered"/>
    <dgm:cxn modelId="{25E2CFC2-4A1E-4BCD-A757-951143278301}" type="presParOf" srcId="{81E0E0F3-1619-4AE7-BC0E-A7478A6D2A68}" destId="{DDB35E4C-D19F-4D2B-8A73-CC3697F60C39}" srcOrd="1" destOrd="0" presId="urn:microsoft.com/office/officeart/2016/7/layout/BasicLinearProcessNumbered"/>
    <dgm:cxn modelId="{881B91A1-6DC8-4F8F-A4E2-57920689C571}" type="presParOf" srcId="{81E0E0F3-1619-4AE7-BC0E-A7478A6D2A68}" destId="{93B7B149-560A-4A99-AC48-180AB5C6CB20}" srcOrd="2" destOrd="0" presId="urn:microsoft.com/office/officeart/2016/7/layout/BasicLinearProcessNumbered"/>
    <dgm:cxn modelId="{18EC65E2-0D22-4A41-B3FC-4B5C02986FCB}" type="presParOf" srcId="{81E0E0F3-1619-4AE7-BC0E-A7478A6D2A68}" destId="{6087323E-CAF6-4EED-A2F4-70802E50E18D}" srcOrd="3" destOrd="0" presId="urn:microsoft.com/office/officeart/2016/7/layout/BasicLinearProcessNumbered"/>
    <dgm:cxn modelId="{102EFE10-7295-4213-AA8E-2A348C7B89D2}" type="presParOf" srcId="{CB1417B7-37E9-4F43-A73F-E3B57AFDE30B}" destId="{E1EE3573-B49B-4AD4-B90E-50DD432195CC}" srcOrd="1" destOrd="0" presId="urn:microsoft.com/office/officeart/2016/7/layout/BasicLinearProcessNumbered"/>
    <dgm:cxn modelId="{BA57AA45-F9F9-4A7F-A27F-58CE6EFE3A8F}" type="presParOf" srcId="{CB1417B7-37E9-4F43-A73F-E3B57AFDE30B}" destId="{D044FB02-D309-4F1B-AC14-95F77219A175}" srcOrd="2" destOrd="0" presId="urn:microsoft.com/office/officeart/2016/7/layout/BasicLinearProcessNumbered"/>
    <dgm:cxn modelId="{8964C1D3-C94B-4809-8844-6E7185E8F144}" type="presParOf" srcId="{D044FB02-D309-4F1B-AC14-95F77219A175}" destId="{D185F441-4E27-4DCA-90F7-8FC62EF8CD9F}" srcOrd="0" destOrd="0" presId="urn:microsoft.com/office/officeart/2016/7/layout/BasicLinearProcessNumbered"/>
    <dgm:cxn modelId="{0012720F-B559-4854-A264-7A82CF61E0D3}" type="presParOf" srcId="{D044FB02-D309-4F1B-AC14-95F77219A175}" destId="{D2FAAF91-B9CD-4B31-A014-AF6FFF0F3F70}" srcOrd="1" destOrd="0" presId="urn:microsoft.com/office/officeart/2016/7/layout/BasicLinearProcessNumbered"/>
    <dgm:cxn modelId="{0CEFD9F7-05A7-4BE1-A8BB-3030496016A3}" type="presParOf" srcId="{D044FB02-D309-4F1B-AC14-95F77219A175}" destId="{1D547348-598F-480F-812C-279387DA7F6A}" srcOrd="2" destOrd="0" presId="urn:microsoft.com/office/officeart/2016/7/layout/BasicLinearProcessNumbered"/>
    <dgm:cxn modelId="{99CD861C-BC3B-4AF1-BDB3-6EB0DDE9AA3C}" type="presParOf" srcId="{D044FB02-D309-4F1B-AC14-95F77219A175}" destId="{A21AED89-56D6-4A46-BAC6-C7CA6F535DA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83A67D1-E29C-4B1C-920B-6F1C2F477FBA}"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6027C86B-B1B2-4A9C-B37B-45B7328B3137}">
      <dgm:prSet/>
      <dgm:spPr/>
      <dgm:t>
        <a:bodyPr/>
        <a:lstStyle/>
        <a:p>
          <a:r>
            <a:rPr lang="en-US" b="1"/>
            <a:t>Model 6: Huber Regressor With Default Hyper Parameter Tuning</a:t>
          </a:r>
          <a:endParaRPr lang="en-US"/>
        </a:p>
      </dgm:t>
    </dgm:pt>
    <dgm:pt modelId="{FE2E8661-7736-4C7B-979A-C3138B7D5A2B}" type="parTrans" cxnId="{E90556CA-80AA-4773-A67D-A87627B0DF8B}">
      <dgm:prSet/>
      <dgm:spPr/>
      <dgm:t>
        <a:bodyPr/>
        <a:lstStyle/>
        <a:p>
          <a:endParaRPr lang="en-US"/>
        </a:p>
      </dgm:t>
    </dgm:pt>
    <dgm:pt modelId="{F5BE6B36-78A9-4AA7-95C8-8AC763475A37}" type="sibTrans" cxnId="{E90556CA-80AA-4773-A67D-A87627B0DF8B}">
      <dgm:prSet phldrT="1" phldr="0"/>
      <dgm:spPr/>
      <dgm:t>
        <a:bodyPr/>
        <a:lstStyle/>
        <a:p>
          <a:r>
            <a:rPr lang="en-US"/>
            <a:t>1</a:t>
          </a:r>
        </a:p>
      </dgm:t>
    </dgm:pt>
    <dgm:pt modelId="{AFFEB52C-9CB0-4F66-85F2-9CA6B96BE884}">
      <dgm:prSet/>
      <dgm:spPr/>
      <dgm:t>
        <a:bodyPr/>
        <a:lstStyle/>
        <a:p>
          <a:r>
            <a:rPr lang="en-US"/>
            <a:t>mse_train:  3449320674.0164285</a:t>
          </a:r>
          <a:br>
            <a:rPr lang="en-US"/>
          </a:br>
          <a:r>
            <a:rPr lang="en-US"/>
            <a:t>rmse_train 58730.91753085787</a:t>
          </a:r>
          <a:br>
            <a:rPr lang="en-US"/>
          </a:br>
          <a:r>
            <a:rPr lang="en-US"/>
            <a:t>mse_train:  2763713597.6159506</a:t>
          </a:r>
          <a:br>
            <a:rPr lang="en-US"/>
          </a:br>
          <a:r>
            <a:rPr lang="en-US"/>
            <a:t>rmse_train 52571.03382677528</a:t>
          </a:r>
        </a:p>
      </dgm:t>
    </dgm:pt>
    <dgm:pt modelId="{460461E7-21EA-4752-BA2E-0769ECFBA2F2}" type="parTrans" cxnId="{4D0C84A1-B8C3-485D-8C3C-E339412094B3}">
      <dgm:prSet/>
      <dgm:spPr/>
      <dgm:t>
        <a:bodyPr/>
        <a:lstStyle/>
        <a:p>
          <a:endParaRPr lang="en-US"/>
        </a:p>
      </dgm:t>
    </dgm:pt>
    <dgm:pt modelId="{1A6FDA2C-4F84-4F59-B199-2BE55999CF3B}" type="sibTrans" cxnId="{4D0C84A1-B8C3-485D-8C3C-E339412094B3}">
      <dgm:prSet phldrT="2" phldr="0"/>
      <dgm:spPr/>
      <dgm:t>
        <a:bodyPr/>
        <a:lstStyle/>
        <a:p>
          <a:r>
            <a:rPr lang="en-US"/>
            <a:t>2</a:t>
          </a:r>
        </a:p>
      </dgm:t>
    </dgm:pt>
    <dgm:pt modelId="{B51F4F84-7653-4DEF-AE5B-C774B8C99673}" type="pres">
      <dgm:prSet presAssocID="{083A67D1-E29C-4B1C-920B-6F1C2F477FBA}" presName="Name0" presStyleCnt="0">
        <dgm:presLayoutVars>
          <dgm:animLvl val="lvl"/>
          <dgm:resizeHandles val="exact"/>
        </dgm:presLayoutVars>
      </dgm:prSet>
      <dgm:spPr/>
    </dgm:pt>
    <dgm:pt modelId="{B3D5CEDC-F885-4405-A003-03C528D345E1}" type="pres">
      <dgm:prSet presAssocID="{6027C86B-B1B2-4A9C-B37B-45B7328B3137}" presName="compositeNode" presStyleCnt="0">
        <dgm:presLayoutVars>
          <dgm:bulletEnabled val="1"/>
        </dgm:presLayoutVars>
      </dgm:prSet>
      <dgm:spPr/>
    </dgm:pt>
    <dgm:pt modelId="{09B5C7F1-70E1-463D-9672-B2B36850EA90}" type="pres">
      <dgm:prSet presAssocID="{6027C86B-B1B2-4A9C-B37B-45B7328B3137}" presName="bgRect" presStyleLbl="bgAccFollowNode1" presStyleIdx="0" presStyleCnt="2"/>
      <dgm:spPr/>
    </dgm:pt>
    <dgm:pt modelId="{261D6E00-4983-4EA1-8EBE-CD24040C2F15}" type="pres">
      <dgm:prSet presAssocID="{F5BE6B36-78A9-4AA7-95C8-8AC763475A37}" presName="sibTransNodeCircle" presStyleLbl="alignNode1" presStyleIdx="0" presStyleCnt="4">
        <dgm:presLayoutVars>
          <dgm:chMax val="0"/>
          <dgm:bulletEnabled/>
        </dgm:presLayoutVars>
      </dgm:prSet>
      <dgm:spPr/>
    </dgm:pt>
    <dgm:pt modelId="{65535935-505B-404C-84F4-AC29D8ECB412}" type="pres">
      <dgm:prSet presAssocID="{6027C86B-B1B2-4A9C-B37B-45B7328B3137}" presName="bottomLine" presStyleLbl="alignNode1" presStyleIdx="1" presStyleCnt="4">
        <dgm:presLayoutVars/>
      </dgm:prSet>
      <dgm:spPr/>
    </dgm:pt>
    <dgm:pt modelId="{FE262392-7798-42D9-BF05-ED70E97C86E9}" type="pres">
      <dgm:prSet presAssocID="{6027C86B-B1B2-4A9C-B37B-45B7328B3137}" presName="nodeText" presStyleLbl="bgAccFollowNode1" presStyleIdx="0" presStyleCnt="2">
        <dgm:presLayoutVars>
          <dgm:bulletEnabled val="1"/>
        </dgm:presLayoutVars>
      </dgm:prSet>
      <dgm:spPr/>
    </dgm:pt>
    <dgm:pt modelId="{BDFEBE17-B4A2-459D-97FC-77A6F9811E65}" type="pres">
      <dgm:prSet presAssocID="{F5BE6B36-78A9-4AA7-95C8-8AC763475A37}" presName="sibTrans" presStyleCnt="0"/>
      <dgm:spPr/>
    </dgm:pt>
    <dgm:pt modelId="{11B270EE-8AA2-487D-BA7F-7B46BA95022D}" type="pres">
      <dgm:prSet presAssocID="{AFFEB52C-9CB0-4F66-85F2-9CA6B96BE884}" presName="compositeNode" presStyleCnt="0">
        <dgm:presLayoutVars>
          <dgm:bulletEnabled val="1"/>
        </dgm:presLayoutVars>
      </dgm:prSet>
      <dgm:spPr/>
    </dgm:pt>
    <dgm:pt modelId="{AC7F4518-96C1-4320-BF0D-40DCC2244251}" type="pres">
      <dgm:prSet presAssocID="{AFFEB52C-9CB0-4F66-85F2-9CA6B96BE884}" presName="bgRect" presStyleLbl="bgAccFollowNode1" presStyleIdx="1" presStyleCnt="2"/>
      <dgm:spPr/>
    </dgm:pt>
    <dgm:pt modelId="{0A68D00A-6260-4917-B090-F6CEDA1987B7}" type="pres">
      <dgm:prSet presAssocID="{1A6FDA2C-4F84-4F59-B199-2BE55999CF3B}" presName="sibTransNodeCircle" presStyleLbl="alignNode1" presStyleIdx="2" presStyleCnt="4">
        <dgm:presLayoutVars>
          <dgm:chMax val="0"/>
          <dgm:bulletEnabled/>
        </dgm:presLayoutVars>
      </dgm:prSet>
      <dgm:spPr/>
    </dgm:pt>
    <dgm:pt modelId="{C1F32851-BAE7-40B0-838C-DEF8B6C36931}" type="pres">
      <dgm:prSet presAssocID="{AFFEB52C-9CB0-4F66-85F2-9CA6B96BE884}" presName="bottomLine" presStyleLbl="alignNode1" presStyleIdx="3" presStyleCnt="4">
        <dgm:presLayoutVars/>
      </dgm:prSet>
      <dgm:spPr/>
    </dgm:pt>
    <dgm:pt modelId="{D5758BFD-9EC3-484B-94C5-15F2A192AE19}" type="pres">
      <dgm:prSet presAssocID="{AFFEB52C-9CB0-4F66-85F2-9CA6B96BE884}" presName="nodeText" presStyleLbl="bgAccFollowNode1" presStyleIdx="1" presStyleCnt="2">
        <dgm:presLayoutVars>
          <dgm:bulletEnabled val="1"/>
        </dgm:presLayoutVars>
      </dgm:prSet>
      <dgm:spPr/>
    </dgm:pt>
  </dgm:ptLst>
  <dgm:cxnLst>
    <dgm:cxn modelId="{72933411-06B2-4ABE-AF33-5F319A84AA0D}" type="presOf" srcId="{1A6FDA2C-4F84-4F59-B199-2BE55999CF3B}" destId="{0A68D00A-6260-4917-B090-F6CEDA1987B7}" srcOrd="0" destOrd="0" presId="urn:microsoft.com/office/officeart/2016/7/layout/BasicLinearProcessNumbered"/>
    <dgm:cxn modelId="{93D12F1A-AFEE-4E3A-B07B-5D6B59ADD387}" type="presOf" srcId="{AFFEB52C-9CB0-4F66-85F2-9CA6B96BE884}" destId="{D5758BFD-9EC3-484B-94C5-15F2A192AE19}" srcOrd="1" destOrd="0" presId="urn:microsoft.com/office/officeart/2016/7/layout/BasicLinearProcessNumbered"/>
    <dgm:cxn modelId="{25DAC89C-A818-4A80-AC3C-CB4309DFB366}" type="presOf" srcId="{6027C86B-B1B2-4A9C-B37B-45B7328B3137}" destId="{09B5C7F1-70E1-463D-9672-B2B36850EA90}" srcOrd="0" destOrd="0" presId="urn:microsoft.com/office/officeart/2016/7/layout/BasicLinearProcessNumbered"/>
    <dgm:cxn modelId="{4D0C84A1-B8C3-485D-8C3C-E339412094B3}" srcId="{083A67D1-E29C-4B1C-920B-6F1C2F477FBA}" destId="{AFFEB52C-9CB0-4F66-85F2-9CA6B96BE884}" srcOrd="1" destOrd="0" parTransId="{460461E7-21EA-4752-BA2E-0769ECFBA2F2}" sibTransId="{1A6FDA2C-4F84-4F59-B199-2BE55999CF3B}"/>
    <dgm:cxn modelId="{B87D9BAC-0F63-403D-9747-9A64C6F44C3E}" type="presOf" srcId="{AFFEB52C-9CB0-4F66-85F2-9CA6B96BE884}" destId="{AC7F4518-96C1-4320-BF0D-40DCC2244251}" srcOrd="0" destOrd="0" presId="urn:microsoft.com/office/officeart/2016/7/layout/BasicLinearProcessNumbered"/>
    <dgm:cxn modelId="{D8E5D2AC-D54B-4908-A1C7-D0FF9BB4CEB4}" type="presOf" srcId="{F5BE6B36-78A9-4AA7-95C8-8AC763475A37}" destId="{261D6E00-4983-4EA1-8EBE-CD24040C2F15}" srcOrd="0" destOrd="0" presId="urn:microsoft.com/office/officeart/2016/7/layout/BasicLinearProcessNumbered"/>
    <dgm:cxn modelId="{BC5025BD-961A-447F-84AF-3FA791CF3070}" type="presOf" srcId="{6027C86B-B1B2-4A9C-B37B-45B7328B3137}" destId="{FE262392-7798-42D9-BF05-ED70E97C86E9}" srcOrd="1" destOrd="0" presId="urn:microsoft.com/office/officeart/2016/7/layout/BasicLinearProcessNumbered"/>
    <dgm:cxn modelId="{E90556CA-80AA-4773-A67D-A87627B0DF8B}" srcId="{083A67D1-E29C-4B1C-920B-6F1C2F477FBA}" destId="{6027C86B-B1B2-4A9C-B37B-45B7328B3137}" srcOrd="0" destOrd="0" parTransId="{FE2E8661-7736-4C7B-979A-C3138B7D5A2B}" sibTransId="{F5BE6B36-78A9-4AA7-95C8-8AC763475A37}"/>
    <dgm:cxn modelId="{0F2DA7CB-96A7-4995-865D-C3E3D16D2E7B}" type="presOf" srcId="{083A67D1-E29C-4B1C-920B-6F1C2F477FBA}" destId="{B51F4F84-7653-4DEF-AE5B-C774B8C99673}" srcOrd="0" destOrd="0" presId="urn:microsoft.com/office/officeart/2016/7/layout/BasicLinearProcessNumbered"/>
    <dgm:cxn modelId="{E82BA220-CF39-4F51-A232-6F1F219D1ADC}" type="presParOf" srcId="{B51F4F84-7653-4DEF-AE5B-C774B8C99673}" destId="{B3D5CEDC-F885-4405-A003-03C528D345E1}" srcOrd="0" destOrd="0" presId="urn:microsoft.com/office/officeart/2016/7/layout/BasicLinearProcessNumbered"/>
    <dgm:cxn modelId="{807A0180-F9F7-442F-9D66-2B2639AE0976}" type="presParOf" srcId="{B3D5CEDC-F885-4405-A003-03C528D345E1}" destId="{09B5C7F1-70E1-463D-9672-B2B36850EA90}" srcOrd="0" destOrd="0" presId="urn:microsoft.com/office/officeart/2016/7/layout/BasicLinearProcessNumbered"/>
    <dgm:cxn modelId="{B2601E74-73E6-4630-9A1F-58EC527AF6C9}" type="presParOf" srcId="{B3D5CEDC-F885-4405-A003-03C528D345E1}" destId="{261D6E00-4983-4EA1-8EBE-CD24040C2F15}" srcOrd="1" destOrd="0" presId="urn:microsoft.com/office/officeart/2016/7/layout/BasicLinearProcessNumbered"/>
    <dgm:cxn modelId="{10E53F09-9294-4BBE-9BC6-80677A6EC141}" type="presParOf" srcId="{B3D5CEDC-F885-4405-A003-03C528D345E1}" destId="{65535935-505B-404C-84F4-AC29D8ECB412}" srcOrd="2" destOrd="0" presId="urn:microsoft.com/office/officeart/2016/7/layout/BasicLinearProcessNumbered"/>
    <dgm:cxn modelId="{FCDF046E-85EB-4B2D-BEDE-28E7D41DB496}" type="presParOf" srcId="{B3D5CEDC-F885-4405-A003-03C528D345E1}" destId="{FE262392-7798-42D9-BF05-ED70E97C86E9}" srcOrd="3" destOrd="0" presId="urn:microsoft.com/office/officeart/2016/7/layout/BasicLinearProcessNumbered"/>
    <dgm:cxn modelId="{DB29DC2B-6EF0-4560-8966-65311408AB74}" type="presParOf" srcId="{B51F4F84-7653-4DEF-AE5B-C774B8C99673}" destId="{BDFEBE17-B4A2-459D-97FC-77A6F9811E65}" srcOrd="1" destOrd="0" presId="urn:microsoft.com/office/officeart/2016/7/layout/BasicLinearProcessNumbered"/>
    <dgm:cxn modelId="{6EFD0DAC-7A29-41BF-9D48-6F7B79D1DC49}" type="presParOf" srcId="{B51F4F84-7653-4DEF-AE5B-C774B8C99673}" destId="{11B270EE-8AA2-487D-BA7F-7B46BA95022D}" srcOrd="2" destOrd="0" presId="urn:microsoft.com/office/officeart/2016/7/layout/BasicLinearProcessNumbered"/>
    <dgm:cxn modelId="{B32C3D11-F168-467D-858B-F7CBCC50F2F5}" type="presParOf" srcId="{11B270EE-8AA2-487D-BA7F-7B46BA95022D}" destId="{AC7F4518-96C1-4320-BF0D-40DCC2244251}" srcOrd="0" destOrd="0" presId="urn:microsoft.com/office/officeart/2016/7/layout/BasicLinearProcessNumbered"/>
    <dgm:cxn modelId="{E62F6E91-80B0-410A-94A3-1785195D21A3}" type="presParOf" srcId="{11B270EE-8AA2-487D-BA7F-7B46BA95022D}" destId="{0A68D00A-6260-4917-B090-F6CEDA1987B7}" srcOrd="1" destOrd="0" presId="urn:microsoft.com/office/officeart/2016/7/layout/BasicLinearProcessNumbered"/>
    <dgm:cxn modelId="{0092B362-AA86-4510-B77C-D64B73DBADF1}" type="presParOf" srcId="{11B270EE-8AA2-487D-BA7F-7B46BA95022D}" destId="{C1F32851-BAE7-40B0-838C-DEF8B6C36931}" srcOrd="2" destOrd="0" presId="urn:microsoft.com/office/officeart/2016/7/layout/BasicLinearProcessNumbered"/>
    <dgm:cxn modelId="{B3520C17-D1E3-4B77-B855-0747A5124E94}" type="presParOf" srcId="{11B270EE-8AA2-487D-BA7F-7B46BA95022D}" destId="{D5758BFD-9EC3-484B-94C5-15F2A192AE1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BFC64-C4DF-4D9B-ABAA-EC28A20C26F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8EF7F382-E3AF-40F6-AC27-62CD10E18DF5}">
      <dgm:prSet/>
      <dgm:spPr/>
      <dgm:t>
        <a:bodyPr/>
        <a:lstStyle/>
        <a:p>
          <a:r>
            <a:rPr lang="en-US"/>
            <a:t>1. The data has many outliers.</a:t>
          </a:r>
        </a:p>
      </dgm:t>
    </dgm:pt>
    <dgm:pt modelId="{18770F66-2A19-47D9-AB94-C474BC2F6F5F}" type="parTrans" cxnId="{A904D4C5-57E6-44FB-A854-93FFA6574A6E}">
      <dgm:prSet/>
      <dgm:spPr/>
      <dgm:t>
        <a:bodyPr/>
        <a:lstStyle/>
        <a:p>
          <a:endParaRPr lang="en-US"/>
        </a:p>
      </dgm:t>
    </dgm:pt>
    <dgm:pt modelId="{FAC24919-DD9F-4BEE-A716-A9DA256FD894}" type="sibTrans" cxnId="{A904D4C5-57E6-44FB-A854-93FFA6574A6E}">
      <dgm:prSet/>
      <dgm:spPr/>
      <dgm:t>
        <a:bodyPr/>
        <a:lstStyle/>
        <a:p>
          <a:endParaRPr lang="en-US"/>
        </a:p>
      </dgm:t>
    </dgm:pt>
    <dgm:pt modelId="{F710E299-A40E-49CB-A8EE-6ADA080750CB}">
      <dgm:prSet/>
      <dgm:spPr/>
      <dgm:t>
        <a:bodyPr/>
        <a:lstStyle/>
        <a:p>
          <a:r>
            <a:rPr lang="en-US"/>
            <a:t>2. To name a few:</a:t>
          </a:r>
        </a:p>
      </dgm:t>
    </dgm:pt>
    <dgm:pt modelId="{5BBA3684-DC49-4B1D-AE83-512484D832A0}" type="parTrans" cxnId="{CD13CC0E-D175-4B19-A13A-55C16F83CBF7}">
      <dgm:prSet/>
      <dgm:spPr/>
      <dgm:t>
        <a:bodyPr/>
        <a:lstStyle/>
        <a:p>
          <a:endParaRPr lang="en-US"/>
        </a:p>
      </dgm:t>
    </dgm:pt>
    <dgm:pt modelId="{0DB9393A-F8DD-483E-99ED-8FB397273C94}" type="sibTrans" cxnId="{CD13CC0E-D175-4B19-A13A-55C16F83CBF7}">
      <dgm:prSet/>
      <dgm:spPr/>
      <dgm:t>
        <a:bodyPr/>
        <a:lstStyle/>
        <a:p>
          <a:endParaRPr lang="en-US"/>
        </a:p>
      </dgm:t>
    </dgm:pt>
    <dgm:pt modelId="{952EDFB9-2818-457C-A104-7F622A48C9B2}">
      <dgm:prSet/>
      <dgm:spPr/>
      <dgm:t>
        <a:bodyPr/>
        <a:lstStyle/>
        <a:p>
          <a:r>
            <a:rPr lang="en-US"/>
            <a:t>MS Sub Class</a:t>
          </a:r>
        </a:p>
      </dgm:t>
    </dgm:pt>
    <dgm:pt modelId="{81716203-C36B-44A1-8703-B2194438850D}" type="parTrans" cxnId="{A2240B48-DE57-4947-9F6F-C2FF2E73C47C}">
      <dgm:prSet/>
      <dgm:spPr/>
      <dgm:t>
        <a:bodyPr/>
        <a:lstStyle/>
        <a:p>
          <a:endParaRPr lang="en-US"/>
        </a:p>
      </dgm:t>
    </dgm:pt>
    <dgm:pt modelId="{88D2D4E4-6C31-40D8-A200-191FB41B078C}" type="sibTrans" cxnId="{A2240B48-DE57-4947-9F6F-C2FF2E73C47C}">
      <dgm:prSet/>
      <dgm:spPr/>
      <dgm:t>
        <a:bodyPr/>
        <a:lstStyle/>
        <a:p>
          <a:endParaRPr lang="en-US"/>
        </a:p>
      </dgm:t>
    </dgm:pt>
    <dgm:pt modelId="{391A31C5-5B14-43B0-AF3B-F632BB79FB03}">
      <dgm:prSet/>
      <dgm:spPr/>
      <dgm:t>
        <a:bodyPr/>
        <a:lstStyle/>
        <a:p>
          <a:r>
            <a:rPr lang="en-US"/>
            <a:t>Lot Frontage</a:t>
          </a:r>
        </a:p>
      </dgm:t>
    </dgm:pt>
    <dgm:pt modelId="{55F67E95-0990-4A34-A98C-AA9CDE503878}" type="parTrans" cxnId="{5A9FBE19-905D-4465-9923-A3C1205A757F}">
      <dgm:prSet/>
      <dgm:spPr/>
      <dgm:t>
        <a:bodyPr/>
        <a:lstStyle/>
        <a:p>
          <a:endParaRPr lang="en-US"/>
        </a:p>
      </dgm:t>
    </dgm:pt>
    <dgm:pt modelId="{FBA1A9FD-FDDC-466B-B58B-9627CC0F8E64}" type="sibTrans" cxnId="{5A9FBE19-905D-4465-9923-A3C1205A757F}">
      <dgm:prSet/>
      <dgm:spPr/>
      <dgm:t>
        <a:bodyPr/>
        <a:lstStyle/>
        <a:p>
          <a:endParaRPr lang="en-US"/>
        </a:p>
      </dgm:t>
    </dgm:pt>
    <dgm:pt modelId="{6EC28537-433C-4BA7-9B96-10017084F4F2}">
      <dgm:prSet/>
      <dgm:spPr/>
      <dgm:t>
        <a:bodyPr/>
        <a:lstStyle/>
        <a:p>
          <a:r>
            <a:rPr lang="en-US"/>
            <a:t>Lot Area</a:t>
          </a:r>
        </a:p>
      </dgm:t>
    </dgm:pt>
    <dgm:pt modelId="{432A9F2B-B0F2-4595-B8F7-AF7CECD4416F}" type="parTrans" cxnId="{D11C93D3-C99B-406F-B601-4C7D964CE3D2}">
      <dgm:prSet/>
      <dgm:spPr/>
      <dgm:t>
        <a:bodyPr/>
        <a:lstStyle/>
        <a:p>
          <a:endParaRPr lang="en-US"/>
        </a:p>
      </dgm:t>
    </dgm:pt>
    <dgm:pt modelId="{B9BBD98B-2210-4740-A4AF-3DE039A64A8E}" type="sibTrans" cxnId="{D11C93D3-C99B-406F-B601-4C7D964CE3D2}">
      <dgm:prSet/>
      <dgm:spPr/>
      <dgm:t>
        <a:bodyPr/>
        <a:lstStyle/>
        <a:p>
          <a:endParaRPr lang="en-US"/>
        </a:p>
      </dgm:t>
    </dgm:pt>
    <dgm:pt modelId="{39410391-961B-406B-A4ED-74C1C9BEEB72}" type="pres">
      <dgm:prSet presAssocID="{088BFC64-C4DF-4D9B-ABAA-EC28A20C26FA}" presName="vert0" presStyleCnt="0">
        <dgm:presLayoutVars>
          <dgm:dir/>
          <dgm:animOne val="branch"/>
          <dgm:animLvl val="lvl"/>
        </dgm:presLayoutVars>
      </dgm:prSet>
      <dgm:spPr/>
    </dgm:pt>
    <dgm:pt modelId="{4E1BA290-4B65-4056-8CA9-E679DE42CE9F}" type="pres">
      <dgm:prSet presAssocID="{8EF7F382-E3AF-40F6-AC27-62CD10E18DF5}" presName="thickLine" presStyleLbl="alignNode1" presStyleIdx="0" presStyleCnt="5"/>
      <dgm:spPr/>
    </dgm:pt>
    <dgm:pt modelId="{8496B8C1-8E44-4503-9AB7-3AC960878AA4}" type="pres">
      <dgm:prSet presAssocID="{8EF7F382-E3AF-40F6-AC27-62CD10E18DF5}" presName="horz1" presStyleCnt="0"/>
      <dgm:spPr/>
    </dgm:pt>
    <dgm:pt modelId="{49C520FF-4215-40A7-959E-14D436D5323A}" type="pres">
      <dgm:prSet presAssocID="{8EF7F382-E3AF-40F6-AC27-62CD10E18DF5}" presName="tx1" presStyleLbl="revTx" presStyleIdx="0" presStyleCnt="5"/>
      <dgm:spPr/>
    </dgm:pt>
    <dgm:pt modelId="{32F60062-BCD4-4A0A-893D-89E6591C0712}" type="pres">
      <dgm:prSet presAssocID="{8EF7F382-E3AF-40F6-AC27-62CD10E18DF5}" presName="vert1" presStyleCnt="0"/>
      <dgm:spPr/>
    </dgm:pt>
    <dgm:pt modelId="{77371BA5-E5A7-4117-AB06-7679FA5B225C}" type="pres">
      <dgm:prSet presAssocID="{F710E299-A40E-49CB-A8EE-6ADA080750CB}" presName="thickLine" presStyleLbl="alignNode1" presStyleIdx="1" presStyleCnt="5"/>
      <dgm:spPr/>
    </dgm:pt>
    <dgm:pt modelId="{7B21231D-D18D-4AE0-BA24-6AD23FFF8606}" type="pres">
      <dgm:prSet presAssocID="{F710E299-A40E-49CB-A8EE-6ADA080750CB}" presName="horz1" presStyleCnt="0"/>
      <dgm:spPr/>
    </dgm:pt>
    <dgm:pt modelId="{78708D65-23D1-4E61-9727-D2F0FE433C08}" type="pres">
      <dgm:prSet presAssocID="{F710E299-A40E-49CB-A8EE-6ADA080750CB}" presName="tx1" presStyleLbl="revTx" presStyleIdx="1" presStyleCnt="5"/>
      <dgm:spPr/>
    </dgm:pt>
    <dgm:pt modelId="{4790678B-9185-4BBD-9CDE-654B84B36C98}" type="pres">
      <dgm:prSet presAssocID="{F710E299-A40E-49CB-A8EE-6ADA080750CB}" presName="vert1" presStyleCnt="0"/>
      <dgm:spPr/>
    </dgm:pt>
    <dgm:pt modelId="{0D8A13DD-34C7-4616-B12E-5BD113024ECD}" type="pres">
      <dgm:prSet presAssocID="{952EDFB9-2818-457C-A104-7F622A48C9B2}" presName="thickLine" presStyleLbl="alignNode1" presStyleIdx="2" presStyleCnt="5"/>
      <dgm:spPr/>
    </dgm:pt>
    <dgm:pt modelId="{DDC92DD5-E631-4EE1-939D-9AD5132AA4AE}" type="pres">
      <dgm:prSet presAssocID="{952EDFB9-2818-457C-A104-7F622A48C9B2}" presName="horz1" presStyleCnt="0"/>
      <dgm:spPr/>
    </dgm:pt>
    <dgm:pt modelId="{D3C9F219-0C9D-4327-9650-44AF9318A888}" type="pres">
      <dgm:prSet presAssocID="{952EDFB9-2818-457C-A104-7F622A48C9B2}" presName="tx1" presStyleLbl="revTx" presStyleIdx="2" presStyleCnt="5"/>
      <dgm:spPr/>
    </dgm:pt>
    <dgm:pt modelId="{7D7A34F1-9461-4B5F-8FFE-0A72C652DC15}" type="pres">
      <dgm:prSet presAssocID="{952EDFB9-2818-457C-A104-7F622A48C9B2}" presName="vert1" presStyleCnt="0"/>
      <dgm:spPr/>
    </dgm:pt>
    <dgm:pt modelId="{5C2059CB-D411-4AD3-899B-8BA5B1B87DAF}" type="pres">
      <dgm:prSet presAssocID="{391A31C5-5B14-43B0-AF3B-F632BB79FB03}" presName="thickLine" presStyleLbl="alignNode1" presStyleIdx="3" presStyleCnt="5"/>
      <dgm:spPr/>
    </dgm:pt>
    <dgm:pt modelId="{369D912A-0915-47A3-AC26-8AF99A5AD6B8}" type="pres">
      <dgm:prSet presAssocID="{391A31C5-5B14-43B0-AF3B-F632BB79FB03}" presName="horz1" presStyleCnt="0"/>
      <dgm:spPr/>
    </dgm:pt>
    <dgm:pt modelId="{5D22732E-2CBC-4084-8796-6421C2AA3D9A}" type="pres">
      <dgm:prSet presAssocID="{391A31C5-5B14-43B0-AF3B-F632BB79FB03}" presName="tx1" presStyleLbl="revTx" presStyleIdx="3" presStyleCnt="5"/>
      <dgm:spPr/>
    </dgm:pt>
    <dgm:pt modelId="{9E5A770B-4DBC-4D0A-8397-2A2D284F690D}" type="pres">
      <dgm:prSet presAssocID="{391A31C5-5B14-43B0-AF3B-F632BB79FB03}" presName="vert1" presStyleCnt="0"/>
      <dgm:spPr/>
    </dgm:pt>
    <dgm:pt modelId="{CA138E27-870F-40D6-AB7F-61470FF732E9}" type="pres">
      <dgm:prSet presAssocID="{6EC28537-433C-4BA7-9B96-10017084F4F2}" presName="thickLine" presStyleLbl="alignNode1" presStyleIdx="4" presStyleCnt="5"/>
      <dgm:spPr/>
    </dgm:pt>
    <dgm:pt modelId="{50384DF9-34AF-4DA2-9765-9F2A6F29ABEC}" type="pres">
      <dgm:prSet presAssocID="{6EC28537-433C-4BA7-9B96-10017084F4F2}" presName="horz1" presStyleCnt="0"/>
      <dgm:spPr/>
    </dgm:pt>
    <dgm:pt modelId="{9D5F058D-6E1F-44DF-93A4-D790D2413DCC}" type="pres">
      <dgm:prSet presAssocID="{6EC28537-433C-4BA7-9B96-10017084F4F2}" presName="tx1" presStyleLbl="revTx" presStyleIdx="4" presStyleCnt="5"/>
      <dgm:spPr/>
    </dgm:pt>
    <dgm:pt modelId="{1B1FC19E-9F01-4A75-9775-34F42A6B0225}" type="pres">
      <dgm:prSet presAssocID="{6EC28537-433C-4BA7-9B96-10017084F4F2}" presName="vert1" presStyleCnt="0"/>
      <dgm:spPr/>
    </dgm:pt>
  </dgm:ptLst>
  <dgm:cxnLst>
    <dgm:cxn modelId="{DADE4A00-278E-4546-934C-DE395DC6B2CA}" type="presOf" srcId="{952EDFB9-2818-457C-A104-7F622A48C9B2}" destId="{D3C9F219-0C9D-4327-9650-44AF9318A888}" srcOrd="0" destOrd="0" presId="urn:microsoft.com/office/officeart/2008/layout/LinedList"/>
    <dgm:cxn modelId="{CD13CC0E-D175-4B19-A13A-55C16F83CBF7}" srcId="{088BFC64-C4DF-4D9B-ABAA-EC28A20C26FA}" destId="{F710E299-A40E-49CB-A8EE-6ADA080750CB}" srcOrd="1" destOrd="0" parTransId="{5BBA3684-DC49-4B1D-AE83-512484D832A0}" sibTransId="{0DB9393A-F8DD-483E-99ED-8FB397273C94}"/>
    <dgm:cxn modelId="{5EE8BD18-424B-47A6-98DA-F045A7EF6897}" type="presOf" srcId="{8EF7F382-E3AF-40F6-AC27-62CD10E18DF5}" destId="{49C520FF-4215-40A7-959E-14D436D5323A}" srcOrd="0" destOrd="0" presId="urn:microsoft.com/office/officeart/2008/layout/LinedList"/>
    <dgm:cxn modelId="{5A9FBE19-905D-4465-9923-A3C1205A757F}" srcId="{088BFC64-C4DF-4D9B-ABAA-EC28A20C26FA}" destId="{391A31C5-5B14-43B0-AF3B-F632BB79FB03}" srcOrd="3" destOrd="0" parTransId="{55F67E95-0990-4A34-A98C-AA9CDE503878}" sibTransId="{FBA1A9FD-FDDC-466B-B58B-9627CC0F8E64}"/>
    <dgm:cxn modelId="{A2240B48-DE57-4947-9F6F-C2FF2E73C47C}" srcId="{088BFC64-C4DF-4D9B-ABAA-EC28A20C26FA}" destId="{952EDFB9-2818-457C-A104-7F622A48C9B2}" srcOrd="2" destOrd="0" parTransId="{81716203-C36B-44A1-8703-B2194438850D}" sibTransId="{88D2D4E4-6C31-40D8-A200-191FB41B078C}"/>
    <dgm:cxn modelId="{9810CA94-CF44-4B13-B4F8-DFFE4742623C}" type="presOf" srcId="{391A31C5-5B14-43B0-AF3B-F632BB79FB03}" destId="{5D22732E-2CBC-4084-8796-6421C2AA3D9A}" srcOrd="0" destOrd="0" presId="urn:microsoft.com/office/officeart/2008/layout/LinedList"/>
    <dgm:cxn modelId="{B93DEC9A-FB9B-4C97-85D3-F5AF9CD6B1D4}" type="presOf" srcId="{6EC28537-433C-4BA7-9B96-10017084F4F2}" destId="{9D5F058D-6E1F-44DF-93A4-D790D2413DCC}" srcOrd="0" destOrd="0" presId="urn:microsoft.com/office/officeart/2008/layout/LinedList"/>
    <dgm:cxn modelId="{A904D4C5-57E6-44FB-A854-93FFA6574A6E}" srcId="{088BFC64-C4DF-4D9B-ABAA-EC28A20C26FA}" destId="{8EF7F382-E3AF-40F6-AC27-62CD10E18DF5}" srcOrd="0" destOrd="0" parTransId="{18770F66-2A19-47D9-AB94-C474BC2F6F5F}" sibTransId="{FAC24919-DD9F-4BEE-A716-A9DA256FD894}"/>
    <dgm:cxn modelId="{D11C93D3-C99B-406F-B601-4C7D964CE3D2}" srcId="{088BFC64-C4DF-4D9B-ABAA-EC28A20C26FA}" destId="{6EC28537-433C-4BA7-9B96-10017084F4F2}" srcOrd="4" destOrd="0" parTransId="{432A9F2B-B0F2-4595-B8F7-AF7CECD4416F}" sibTransId="{B9BBD98B-2210-4740-A4AF-3DE039A64A8E}"/>
    <dgm:cxn modelId="{DD801ED7-04AD-4E24-B2F8-34E086B8F943}" type="presOf" srcId="{088BFC64-C4DF-4D9B-ABAA-EC28A20C26FA}" destId="{39410391-961B-406B-A4ED-74C1C9BEEB72}" srcOrd="0" destOrd="0" presId="urn:microsoft.com/office/officeart/2008/layout/LinedList"/>
    <dgm:cxn modelId="{1AFD62DD-227B-4AB2-9FE9-6BB62D26EEF0}" type="presOf" srcId="{F710E299-A40E-49CB-A8EE-6ADA080750CB}" destId="{78708D65-23D1-4E61-9727-D2F0FE433C08}" srcOrd="0" destOrd="0" presId="urn:microsoft.com/office/officeart/2008/layout/LinedList"/>
    <dgm:cxn modelId="{4E161DF2-4273-4519-8520-37F1A4B51DE0}" type="presParOf" srcId="{39410391-961B-406B-A4ED-74C1C9BEEB72}" destId="{4E1BA290-4B65-4056-8CA9-E679DE42CE9F}" srcOrd="0" destOrd="0" presId="urn:microsoft.com/office/officeart/2008/layout/LinedList"/>
    <dgm:cxn modelId="{C9F274D8-1138-4FF1-895F-0FD7EEE2E968}" type="presParOf" srcId="{39410391-961B-406B-A4ED-74C1C9BEEB72}" destId="{8496B8C1-8E44-4503-9AB7-3AC960878AA4}" srcOrd="1" destOrd="0" presId="urn:microsoft.com/office/officeart/2008/layout/LinedList"/>
    <dgm:cxn modelId="{44CD8281-CB71-4F7C-BFD1-00C42F87A282}" type="presParOf" srcId="{8496B8C1-8E44-4503-9AB7-3AC960878AA4}" destId="{49C520FF-4215-40A7-959E-14D436D5323A}" srcOrd="0" destOrd="0" presId="urn:microsoft.com/office/officeart/2008/layout/LinedList"/>
    <dgm:cxn modelId="{4FE39BC3-378C-4DF8-A01D-1A7F19DC6061}" type="presParOf" srcId="{8496B8C1-8E44-4503-9AB7-3AC960878AA4}" destId="{32F60062-BCD4-4A0A-893D-89E6591C0712}" srcOrd="1" destOrd="0" presId="urn:microsoft.com/office/officeart/2008/layout/LinedList"/>
    <dgm:cxn modelId="{3EB5CE0E-E1FB-4D9C-B103-8C4AB63F3EB5}" type="presParOf" srcId="{39410391-961B-406B-A4ED-74C1C9BEEB72}" destId="{77371BA5-E5A7-4117-AB06-7679FA5B225C}" srcOrd="2" destOrd="0" presId="urn:microsoft.com/office/officeart/2008/layout/LinedList"/>
    <dgm:cxn modelId="{33416EF6-46AE-4F50-8EBD-317FC1D44188}" type="presParOf" srcId="{39410391-961B-406B-A4ED-74C1C9BEEB72}" destId="{7B21231D-D18D-4AE0-BA24-6AD23FFF8606}" srcOrd="3" destOrd="0" presId="urn:microsoft.com/office/officeart/2008/layout/LinedList"/>
    <dgm:cxn modelId="{9DEFC717-52FF-4494-8BB9-3F4CDB9CC729}" type="presParOf" srcId="{7B21231D-D18D-4AE0-BA24-6AD23FFF8606}" destId="{78708D65-23D1-4E61-9727-D2F0FE433C08}" srcOrd="0" destOrd="0" presId="urn:microsoft.com/office/officeart/2008/layout/LinedList"/>
    <dgm:cxn modelId="{C2B943C0-8C0E-4275-85B6-10FA88AAD519}" type="presParOf" srcId="{7B21231D-D18D-4AE0-BA24-6AD23FFF8606}" destId="{4790678B-9185-4BBD-9CDE-654B84B36C98}" srcOrd="1" destOrd="0" presId="urn:microsoft.com/office/officeart/2008/layout/LinedList"/>
    <dgm:cxn modelId="{0335BD9C-38E3-4198-8575-C1F6B2A0776E}" type="presParOf" srcId="{39410391-961B-406B-A4ED-74C1C9BEEB72}" destId="{0D8A13DD-34C7-4616-B12E-5BD113024ECD}" srcOrd="4" destOrd="0" presId="urn:microsoft.com/office/officeart/2008/layout/LinedList"/>
    <dgm:cxn modelId="{694CF3BA-B9D8-46AD-894B-F6931BAB5123}" type="presParOf" srcId="{39410391-961B-406B-A4ED-74C1C9BEEB72}" destId="{DDC92DD5-E631-4EE1-939D-9AD5132AA4AE}" srcOrd="5" destOrd="0" presId="urn:microsoft.com/office/officeart/2008/layout/LinedList"/>
    <dgm:cxn modelId="{CE747E51-E6ED-4199-8D24-28C1CD560E9B}" type="presParOf" srcId="{DDC92DD5-E631-4EE1-939D-9AD5132AA4AE}" destId="{D3C9F219-0C9D-4327-9650-44AF9318A888}" srcOrd="0" destOrd="0" presId="urn:microsoft.com/office/officeart/2008/layout/LinedList"/>
    <dgm:cxn modelId="{D3E87FF4-C736-466B-A882-D461DDA6E206}" type="presParOf" srcId="{DDC92DD5-E631-4EE1-939D-9AD5132AA4AE}" destId="{7D7A34F1-9461-4B5F-8FFE-0A72C652DC15}" srcOrd="1" destOrd="0" presId="urn:microsoft.com/office/officeart/2008/layout/LinedList"/>
    <dgm:cxn modelId="{095BF040-4CD9-4526-9932-051DA4B0F2DF}" type="presParOf" srcId="{39410391-961B-406B-A4ED-74C1C9BEEB72}" destId="{5C2059CB-D411-4AD3-899B-8BA5B1B87DAF}" srcOrd="6" destOrd="0" presId="urn:microsoft.com/office/officeart/2008/layout/LinedList"/>
    <dgm:cxn modelId="{C4E79502-DAF9-42AE-8A0F-05FA7042E81E}" type="presParOf" srcId="{39410391-961B-406B-A4ED-74C1C9BEEB72}" destId="{369D912A-0915-47A3-AC26-8AF99A5AD6B8}" srcOrd="7" destOrd="0" presId="urn:microsoft.com/office/officeart/2008/layout/LinedList"/>
    <dgm:cxn modelId="{1A599BF3-A018-47A3-931A-91C22D0121A1}" type="presParOf" srcId="{369D912A-0915-47A3-AC26-8AF99A5AD6B8}" destId="{5D22732E-2CBC-4084-8796-6421C2AA3D9A}" srcOrd="0" destOrd="0" presId="urn:microsoft.com/office/officeart/2008/layout/LinedList"/>
    <dgm:cxn modelId="{2689EB2D-522B-43E5-86FC-F853675787D0}" type="presParOf" srcId="{369D912A-0915-47A3-AC26-8AF99A5AD6B8}" destId="{9E5A770B-4DBC-4D0A-8397-2A2D284F690D}" srcOrd="1" destOrd="0" presId="urn:microsoft.com/office/officeart/2008/layout/LinedList"/>
    <dgm:cxn modelId="{64AF8A30-FC71-44EC-BF33-3E1DC9AAAF70}" type="presParOf" srcId="{39410391-961B-406B-A4ED-74C1C9BEEB72}" destId="{CA138E27-870F-40D6-AB7F-61470FF732E9}" srcOrd="8" destOrd="0" presId="urn:microsoft.com/office/officeart/2008/layout/LinedList"/>
    <dgm:cxn modelId="{5CE3A0B5-122E-4CDC-9D54-5EF1EE979197}" type="presParOf" srcId="{39410391-961B-406B-A4ED-74C1C9BEEB72}" destId="{50384DF9-34AF-4DA2-9765-9F2A6F29ABEC}" srcOrd="9" destOrd="0" presId="urn:microsoft.com/office/officeart/2008/layout/LinedList"/>
    <dgm:cxn modelId="{F3297274-1639-4DE5-AC21-046DA36318CD}" type="presParOf" srcId="{50384DF9-34AF-4DA2-9765-9F2A6F29ABEC}" destId="{9D5F058D-6E1F-44DF-93A4-D790D2413DCC}" srcOrd="0" destOrd="0" presId="urn:microsoft.com/office/officeart/2008/layout/LinedList"/>
    <dgm:cxn modelId="{1BAF473E-5579-4856-A264-A0E4893F469B}" type="presParOf" srcId="{50384DF9-34AF-4DA2-9765-9F2A6F29ABEC}" destId="{1B1FC19E-9F01-4A75-9775-34F42A6B022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9F2E7B-4F0F-4FD2-B322-795C29799BC8}"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319C92B-0299-4DBF-857D-42E2EFAF0E37}">
      <dgm:prSet/>
      <dgm:spPr/>
      <dgm:t>
        <a:bodyPr/>
        <a:lstStyle/>
        <a:p>
          <a:pPr>
            <a:defRPr cap="all"/>
          </a:pPr>
          <a:r>
            <a:rPr lang="en-US" b="1"/>
            <a:t>6. Kurtosis is greater than 3, indicating, leptokurtic curve:</a:t>
          </a:r>
          <a:endParaRPr lang="en-US"/>
        </a:p>
      </dgm:t>
    </dgm:pt>
    <dgm:pt modelId="{BCCFA27C-AA83-41DF-B7B0-362E9F4345A3}" type="parTrans" cxnId="{1458FA09-2ECC-4223-A34E-C5FEE8DC3FF7}">
      <dgm:prSet/>
      <dgm:spPr/>
      <dgm:t>
        <a:bodyPr/>
        <a:lstStyle/>
        <a:p>
          <a:endParaRPr lang="en-US"/>
        </a:p>
      </dgm:t>
    </dgm:pt>
    <dgm:pt modelId="{2153C999-3344-4F5F-8969-69A49E6AB04C}" type="sibTrans" cxnId="{1458FA09-2ECC-4223-A34E-C5FEE8DC3FF7}">
      <dgm:prSet/>
      <dgm:spPr/>
      <dgm:t>
        <a:bodyPr/>
        <a:lstStyle/>
        <a:p>
          <a:endParaRPr lang="en-US"/>
        </a:p>
      </dgm:t>
    </dgm:pt>
    <dgm:pt modelId="{47F7BFC5-8072-4B55-B444-29C0196B670A}">
      <dgm:prSet/>
      <dgm:spPr/>
      <dgm:t>
        <a:bodyPr/>
        <a:lstStyle/>
        <a:p>
          <a:pPr>
            <a:defRPr cap="all"/>
          </a:pPr>
          <a:r>
            <a:rPr lang="en-US"/>
            <a:t>['LotFrontage', 'LotArea', 'MasVnrArea', 'BsmtFinSF1', 'BsmtFinSF2',</a:t>
          </a:r>
          <a:br>
            <a:rPr lang="en-US"/>
          </a:br>
          <a:r>
            <a:rPr lang="en-US"/>
            <a:t>   'TotalBsmtSF', '1stFlrSF', 'LowQualFinSF', 'GrLivArea', 'BsmtHalfBath',</a:t>
          </a:r>
          <a:br>
            <a:rPr lang="en-US"/>
          </a:br>
          <a:r>
            <a:rPr lang="en-US"/>
            <a:t>   'KitchenAbvGr', 'OpenPorchSF', 'EnclosedPorch', '3SsnPorch',</a:t>
          </a:r>
          <a:br>
            <a:rPr lang="en-US"/>
          </a:br>
          <a:r>
            <a:rPr lang="en-US"/>
            <a:t>   'ScreenPorch', 'PoolArea', 'MiscVal', 'SalePrice', 'MSZoning_encoded',</a:t>
          </a:r>
          <a:br>
            <a:rPr lang="en-US"/>
          </a:br>
          <a:r>
            <a:rPr lang="en-US"/>
            <a:t>   'Street_encoded', 'LandContour_encoded', 'LandSlope_encoded',</a:t>
          </a:r>
          <a:br>
            <a:rPr lang="en-US"/>
          </a:br>
          <a:r>
            <a:rPr lang="en-US"/>
            <a:t>   'Condition1_encoded', 'Condition2_encoded', 'BldgType_encoded',</a:t>
          </a:r>
          <a:br>
            <a:rPr lang="en-US"/>
          </a:br>
          <a:r>
            <a:rPr lang="en-US"/>
            <a:t>   'RoofMatl_encoded', 'ExterQual_encoded', 'ExterCond_encoded',</a:t>
          </a:r>
          <a:br>
            <a:rPr lang="en-US"/>
          </a:br>
          <a:r>
            <a:rPr lang="en-US"/>
            <a:t>   'BsmtCond_encoded', 'BsmtFinType2_encoded', 'Heating_encoded',</a:t>
          </a:r>
          <a:br>
            <a:rPr lang="en-US"/>
          </a:br>
          <a:r>
            <a:rPr lang="en-US"/>
            <a:t>   'CentralAir_encoded', 'Electrical_encoded', 'Functional_encoded',</a:t>
          </a:r>
          <a:br>
            <a:rPr lang="en-US"/>
          </a:br>
          <a:r>
            <a:rPr lang="en-US"/>
            <a:t>   'GarageQual_encoded', 'GarageCond_encoded', 'PavedDrive_encoded',</a:t>
          </a:r>
          <a:br>
            <a:rPr lang="en-US"/>
          </a:br>
          <a:r>
            <a:rPr lang="en-US"/>
            <a:t>   'MiscFeature_encoded', 'SaleType_encoded', 'SaleCondition_encoded',</a:t>
          </a:r>
          <a:br>
            <a:rPr lang="en-US"/>
          </a:br>
          <a:r>
            <a:rPr lang="en-US"/>
            <a:t>   'Id_pct_change', 'MSSubClass_pct_change', 'LotFrontage_pct_change',</a:t>
          </a:r>
          <a:br>
            <a:rPr lang="en-US"/>
          </a:br>
          <a:r>
            <a:rPr lang="en-US"/>
            <a:t>   'LotArea_pct_change', 'OverallQual_pct_change',</a:t>
          </a:r>
          <a:br>
            <a:rPr lang="en-US"/>
          </a:br>
          <a:r>
            <a:rPr lang="en-US"/>
            <a:t>   'OverallCond_pct_change', 'MasVnrArea_pct_change',</a:t>
          </a:r>
          <a:br>
            <a:rPr lang="en-US"/>
          </a:br>
          <a:r>
            <a:rPr lang="en-US"/>
            <a:t>   'BsmtFinSF1_pct_change', 'BsmtFinSF2_pct_change',</a:t>
          </a:r>
          <a:br>
            <a:rPr lang="en-US"/>
          </a:br>
          <a:r>
            <a:rPr lang="en-US"/>
            <a:t>   'BsmtUnfSF_pct_change', 'TotalBsmtSF_pct_change', '1stFlrSF_pct_change',</a:t>
          </a:r>
          <a:br>
            <a:rPr lang="en-US"/>
          </a:br>
          <a:r>
            <a:rPr lang="en-US"/>
            <a:t>   'LowQualFinSF_pct_change', 'GrLivArea_pct_change',</a:t>
          </a:r>
          <a:br>
            <a:rPr lang="en-US"/>
          </a:br>
          <a:r>
            <a:rPr lang="en-US"/>
            <a:t>   'BsmtHalfBath_pct_change', 'BedroomAbvGr_pct_change',</a:t>
          </a:r>
          <a:br>
            <a:rPr lang="en-US"/>
          </a:br>
          <a:r>
            <a:rPr lang="en-US"/>
            <a:t>   'KitchenAbvGr_pct_change', 'GarageArea_pct_change',</a:t>
          </a:r>
          <a:br>
            <a:rPr lang="en-US"/>
          </a:br>
          <a:r>
            <a:rPr lang="en-US"/>
            <a:t>   'WoodDeckSF_pct_change', 'OpenPorchSF_pct_change',</a:t>
          </a:r>
          <a:br>
            <a:rPr lang="en-US"/>
          </a:br>
          <a:r>
            <a:rPr lang="en-US"/>
            <a:t>   'EnclosedPorch_pct_change', 'ScreenPorch_pct_change',</a:t>
          </a:r>
          <a:br>
            <a:rPr lang="en-US"/>
          </a:br>
          <a:r>
            <a:rPr lang="en-US"/>
            <a:t>   'PoolArea_pct_change', 'MiscVal_pct_change', 'MoSold_pct_change',</a:t>
          </a:r>
          <a:br>
            <a:rPr lang="en-US"/>
          </a:br>
          <a:r>
            <a:rPr lang="en-US"/>
            <a:t>   'SalePrice_pct_change', 'MSZoning_encoded_pct_change',</a:t>
          </a:r>
          <a:br>
            <a:rPr lang="en-US"/>
          </a:br>
          <a:r>
            <a:rPr lang="en-US"/>
            <a:t>   'Street_encoded_pct_change', 'LandContour_encoded_pct_change',</a:t>
          </a:r>
          <a:br>
            <a:rPr lang="en-US"/>
          </a:br>
          <a:r>
            <a:rPr lang="en-US"/>
            <a:t>   'LandSlope_encoded_pct_change', 'Neighborhood_encoded_pct_change',</a:t>
          </a:r>
          <a:br>
            <a:rPr lang="en-US"/>
          </a:br>
          <a:r>
            <a:rPr lang="en-US"/>
            <a:t>   'Condition1_encoded_pct_change', 'Condition2_encoded_pct_change',</a:t>
          </a:r>
          <a:br>
            <a:rPr lang="en-US"/>
          </a:br>
          <a:r>
            <a:rPr lang="en-US"/>
            <a:t>   'RoofMatl_encoded_pct_change', 'Exterior1st_encoded_pct_change',</a:t>
          </a:r>
          <a:br>
            <a:rPr lang="en-US"/>
          </a:br>
          <a:r>
            <a:rPr lang="en-US"/>
            <a:t>   'Exterior2nd_encoded_pct_change', 'ExterQual_encoded_pct_change',</a:t>
          </a:r>
          <a:br>
            <a:rPr lang="en-US"/>
          </a:br>
          <a:r>
            <a:rPr lang="en-US"/>
            <a:t>   'ExterCond_encoded_pct_change', 'BsmtCond_encoded_pct_change',</a:t>
          </a:r>
          <a:br>
            <a:rPr lang="en-US"/>
          </a:br>
          <a:r>
            <a:rPr lang="en-US"/>
            <a:t>   'BsmtFinType2_encoded_pct_change', 'Heating_encoded_pct_change',</a:t>
          </a:r>
          <a:br>
            <a:rPr lang="en-US"/>
          </a:br>
          <a:r>
            <a:rPr lang="en-US"/>
            <a:t>   'CentralAir_encoded_pct_change', 'Electrical_encoded_pct_change',</a:t>
          </a:r>
          <a:br>
            <a:rPr lang="en-US"/>
          </a:br>
          <a:r>
            <a:rPr lang="en-US"/>
            <a:t>   'Functional_encoded_pct_change', 'FireplaceQu_encoded_pct_change',</a:t>
          </a:r>
          <a:br>
            <a:rPr lang="en-US"/>
          </a:br>
          <a:r>
            <a:rPr lang="en-US"/>
            <a:t>   'GarageQual_encoded_pct_change', 'GarageCond_encoded_pct_change',</a:t>
          </a:r>
          <a:br>
            <a:rPr lang="en-US"/>
          </a:br>
          <a:r>
            <a:rPr lang="en-US"/>
            <a:t>   'PavedDrive_encoded_pct_change', 'MiscFeature_encoded_pct_change',</a:t>
          </a:r>
          <a:br>
            <a:rPr lang="en-US"/>
          </a:br>
          <a:r>
            <a:rPr lang="en-US"/>
            <a:t>   'SaleType_encoded_pct_change', 'SaleCondition_encoded_pct_change']</a:t>
          </a:r>
        </a:p>
      </dgm:t>
    </dgm:pt>
    <dgm:pt modelId="{80E7F333-B3B7-48D6-8DCD-BDD6834BC0EC}" type="parTrans" cxnId="{EF66301C-530B-4593-B3D7-9EB367FEE889}">
      <dgm:prSet/>
      <dgm:spPr/>
      <dgm:t>
        <a:bodyPr/>
        <a:lstStyle/>
        <a:p>
          <a:endParaRPr lang="en-US"/>
        </a:p>
      </dgm:t>
    </dgm:pt>
    <dgm:pt modelId="{02D11B4A-F92B-4285-AF6B-88922BFAAFBF}" type="sibTrans" cxnId="{EF66301C-530B-4593-B3D7-9EB367FEE889}">
      <dgm:prSet/>
      <dgm:spPr/>
      <dgm:t>
        <a:bodyPr/>
        <a:lstStyle/>
        <a:p>
          <a:endParaRPr lang="en-US"/>
        </a:p>
      </dgm:t>
    </dgm:pt>
    <dgm:pt modelId="{A9990F12-674D-4CD4-A8E3-098D19D16B04}" type="pres">
      <dgm:prSet presAssocID="{BC9F2E7B-4F0F-4FD2-B322-795C29799BC8}" presName="root" presStyleCnt="0">
        <dgm:presLayoutVars>
          <dgm:dir/>
          <dgm:resizeHandles val="exact"/>
        </dgm:presLayoutVars>
      </dgm:prSet>
      <dgm:spPr/>
    </dgm:pt>
    <dgm:pt modelId="{64EDFD42-F134-434E-A210-6B1C49EA742E}" type="pres">
      <dgm:prSet presAssocID="{C319C92B-0299-4DBF-857D-42E2EFAF0E37}" presName="compNode" presStyleCnt="0"/>
      <dgm:spPr/>
    </dgm:pt>
    <dgm:pt modelId="{BC9BE30D-FC00-440C-B047-758F31FF6FFF}" type="pres">
      <dgm:prSet presAssocID="{C319C92B-0299-4DBF-857D-42E2EFAF0E37}" presName="iconBgRect" presStyleLbl="bgShp" presStyleIdx="0" presStyleCnt="2"/>
      <dgm:spPr/>
    </dgm:pt>
    <dgm:pt modelId="{3375A637-D987-476A-B1D0-B923E9FF90C0}" type="pres">
      <dgm:prSet presAssocID="{C319C92B-0299-4DBF-857D-42E2EFAF0E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BA1B9769-5164-4689-BE81-FAAFF3DC3D11}" type="pres">
      <dgm:prSet presAssocID="{C319C92B-0299-4DBF-857D-42E2EFAF0E37}" presName="spaceRect" presStyleCnt="0"/>
      <dgm:spPr/>
    </dgm:pt>
    <dgm:pt modelId="{020BA839-0EBE-4182-BDBE-38A801032D7B}" type="pres">
      <dgm:prSet presAssocID="{C319C92B-0299-4DBF-857D-42E2EFAF0E37}" presName="textRect" presStyleLbl="revTx" presStyleIdx="0" presStyleCnt="2">
        <dgm:presLayoutVars>
          <dgm:chMax val="1"/>
          <dgm:chPref val="1"/>
        </dgm:presLayoutVars>
      </dgm:prSet>
      <dgm:spPr/>
    </dgm:pt>
    <dgm:pt modelId="{59E988DC-A224-47F9-A514-45ACA56655B0}" type="pres">
      <dgm:prSet presAssocID="{2153C999-3344-4F5F-8969-69A49E6AB04C}" presName="sibTrans" presStyleCnt="0"/>
      <dgm:spPr/>
    </dgm:pt>
    <dgm:pt modelId="{C022ED29-8877-40B1-A608-E5EA36BFB430}" type="pres">
      <dgm:prSet presAssocID="{47F7BFC5-8072-4B55-B444-29C0196B670A}" presName="compNode" presStyleCnt="0"/>
      <dgm:spPr/>
    </dgm:pt>
    <dgm:pt modelId="{672AAF81-56F6-4206-A65E-A46C99DA9332}" type="pres">
      <dgm:prSet presAssocID="{47F7BFC5-8072-4B55-B444-29C0196B670A}" presName="iconBgRect" presStyleLbl="bgShp" presStyleIdx="1" presStyleCnt="2"/>
      <dgm:spPr/>
    </dgm:pt>
    <dgm:pt modelId="{6F0333AA-3778-4FED-A8D6-1BCAF7B64621}" type="pres">
      <dgm:prSet presAssocID="{47F7BFC5-8072-4B55-B444-29C0196B67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9A282B8A-03FD-4C62-BC90-8D464DA9BD70}" type="pres">
      <dgm:prSet presAssocID="{47F7BFC5-8072-4B55-B444-29C0196B670A}" presName="spaceRect" presStyleCnt="0"/>
      <dgm:spPr/>
    </dgm:pt>
    <dgm:pt modelId="{91239443-2E6E-4648-8028-CF9091ECC858}" type="pres">
      <dgm:prSet presAssocID="{47F7BFC5-8072-4B55-B444-29C0196B670A}" presName="textRect" presStyleLbl="revTx" presStyleIdx="1" presStyleCnt="2">
        <dgm:presLayoutVars>
          <dgm:chMax val="1"/>
          <dgm:chPref val="1"/>
        </dgm:presLayoutVars>
      </dgm:prSet>
      <dgm:spPr/>
    </dgm:pt>
  </dgm:ptLst>
  <dgm:cxnLst>
    <dgm:cxn modelId="{1458FA09-2ECC-4223-A34E-C5FEE8DC3FF7}" srcId="{BC9F2E7B-4F0F-4FD2-B322-795C29799BC8}" destId="{C319C92B-0299-4DBF-857D-42E2EFAF0E37}" srcOrd="0" destOrd="0" parTransId="{BCCFA27C-AA83-41DF-B7B0-362E9F4345A3}" sibTransId="{2153C999-3344-4F5F-8969-69A49E6AB04C}"/>
    <dgm:cxn modelId="{EF66301C-530B-4593-B3D7-9EB367FEE889}" srcId="{BC9F2E7B-4F0F-4FD2-B322-795C29799BC8}" destId="{47F7BFC5-8072-4B55-B444-29C0196B670A}" srcOrd="1" destOrd="0" parTransId="{80E7F333-B3B7-48D6-8DCD-BDD6834BC0EC}" sibTransId="{02D11B4A-F92B-4285-AF6B-88922BFAAFBF}"/>
    <dgm:cxn modelId="{0C00654A-9D70-40D7-B28E-245CEA8ADB5C}" type="presOf" srcId="{47F7BFC5-8072-4B55-B444-29C0196B670A}" destId="{91239443-2E6E-4648-8028-CF9091ECC858}" srcOrd="0" destOrd="0" presId="urn:microsoft.com/office/officeart/2018/5/layout/IconCircleLabelList"/>
    <dgm:cxn modelId="{FA6B59B4-098F-4013-AB75-D2B54E2B78AC}" type="presOf" srcId="{C319C92B-0299-4DBF-857D-42E2EFAF0E37}" destId="{020BA839-0EBE-4182-BDBE-38A801032D7B}" srcOrd="0" destOrd="0" presId="urn:microsoft.com/office/officeart/2018/5/layout/IconCircleLabelList"/>
    <dgm:cxn modelId="{B683D3DC-A410-4309-96A6-E681E057CAFE}" type="presOf" srcId="{BC9F2E7B-4F0F-4FD2-B322-795C29799BC8}" destId="{A9990F12-674D-4CD4-A8E3-098D19D16B04}" srcOrd="0" destOrd="0" presId="urn:microsoft.com/office/officeart/2018/5/layout/IconCircleLabelList"/>
    <dgm:cxn modelId="{3CFCFCD6-E280-4286-91E4-A5DA9B94837D}" type="presParOf" srcId="{A9990F12-674D-4CD4-A8E3-098D19D16B04}" destId="{64EDFD42-F134-434E-A210-6B1C49EA742E}" srcOrd="0" destOrd="0" presId="urn:microsoft.com/office/officeart/2018/5/layout/IconCircleLabelList"/>
    <dgm:cxn modelId="{050BAF3F-7EF1-4DD6-94A8-1547CBD2FD14}" type="presParOf" srcId="{64EDFD42-F134-434E-A210-6B1C49EA742E}" destId="{BC9BE30D-FC00-440C-B047-758F31FF6FFF}" srcOrd="0" destOrd="0" presId="urn:microsoft.com/office/officeart/2018/5/layout/IconCircleLabelList"/>
    <dgm:cxn modelId="{F32C9AC8-048C-447A-99F1-58ED2E803368}" type="presParOf" srcId="{64EDFD42-F134-434E-A210-6B1C49EA742E}" destId="{3375A637-D987-476A-B1D0-B923E9FF90C0}" srcOrd="1" destOrd="0" presId="urn:microsoft.com/office/officeart/2018/5/layout/IconCircleLabelList"/>
    <dgm:cxn modelId="{08DB6498-252B-41DC-8F2A-310E9281EBFC}" type="presParOf" srcId="{64EDFD42-F134-434E-A210-6B1C49EA742E}" destId="{BA1B9769-5164-4689-BE81-FAAFF3DC3D11}" srcOrd="2" destOrd="0" presId="urn:microsoft.com/office/officeart/2018/5/layout/IconCircleLabelList"/>
    <dgm:cxn modelId="{F713D3B5-5DB3-47CB-9C20-52B576CF2882}" type="presParOf" srcId="{64EDFD42-F134-434E-A210-6B1C49EA742E}" destId="{020BA839-0EBE-4182-BDBE-38A801032D7B}" srcOrd="3" destOrd="0" presId="urn:microsoft.com/office/officeart/2018/5/layout/IconCircleLabelList"/>
    <dgm:cxn modelId="{37D02C47-6AF4-48A6-9E3F-A5B672E7A1A2}" type="presParOf" srcId="{A9990F12-674D-4CD4-A8E3-098D19D16B04}" destId="{59E988DC-A224-47F9-A514-45ACA56655B0}" srcOrd="1" destOrd="0" presId="urn:microsoft.com/office/officeart/2018/5/layout/IconCircleLabelList"/>
    <dgm:cxn modelId="{7D13A4DA-CECD-4740-B868-0582DC840CD7}" type="presParOf" srcId="{A9990F12-674D-4CD4-A8E3-098D19D16B04}" destId="{C022ED29-8877-40B1-A608-E5EA36BFB430}" srcOrd="2" destOrd="0" presId="urn:microsoft.com/office/officeart/2018/5/layout/IconCircleLabelList"/>
    <dgm:cxn modelId="{878FFB20-40BF-4E90-A000-495D774BF603}" type="presParOf" srcId="{C022ED29-8877-40B1-A608-E5EA36BFB430}" destId="{672AAF81-56F6-4206-A65E-A46C99DA9332}" srcOrd="0" destOrd="0" presId="urn:microsoft.com/office/officeart/2018/5/layout/IconCircleLabelList"/>
    <dgm:cxn modelId="{CE41BF89-94CB-429F-9BB2-3702013D9CE9}" type="presParOf" srcId="{C022ED29-8877-40B1-A608-E5EA36BFB430}" destId="{6F0333AA-3778-4FED-A8D6-1BCAF7B64621}" srcOrd="1" destOrd="0" presId="urn:microsoft.com/office/officeart/2018/5/layout/IconCircleLabelList"/>
    <dgm:cxn modelId="{6993B3FF-A502-4D94-8E0B-D432674C53D9}" type="presParOf" srcId="{C022ED29-8877-40B1-A608-E5EA36BFB430}" destId="{9A282B8A-03FD-4C62-BC90-8D464DA9BD70}" srcOrd="2" destOrd="0" presId="urn:microsoft.com/office/officeart/2018/5/layout/IconCircleLabelList"/>
    <dgm:cxn modelId="{6D7048B6-EAFC-4E70-A754-35AA9121701D}" type="presParOf" srcId="{C022ED29-8877-40B1-A608-E5EA36BFB430}" destId="{91239443-2E6E-4648-8028-CF9091ECC85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A8213B-05ED-4CDA-B290-ECD3CE3D35D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5333890-6803-44DA-A3E4-980535247C30}">
      <dgm:prSet/>
      <dgm:spPr/>
      <dgm:t>
        <a:bodyPr/>
        <a:lstStyle/>
        <a:p>
          <a:r>
            <a:rPr lang="en-US" b="1"/>
            <a:t>3. Acceptable And Outliers Prone Right Skewness is observed in most of the columns, including :</a:t>
          </a:r>
          <a:endParaRPr lang="en-US"/>
        </a:p>
      </dgm:t>
    </dgm:pt>
    <dgm:pt modelId="{758BCC97-55B4-4036-800C-E62844ECC5F7}" type="parTrans" cxnId="{3960F3A7-57FE-462C-A0F5-3826F2E00254}">
      <dgm:prSet/>
      <dgm:spPr/>
      <dgm:t>
        <a:bodyPr/>
        <a:lstStyle/>
        <a:p>
          <a:endParaRPr lang="en-US"/>
        </a:p>
      </dgm:t>
    </dgm:pt>
    <dgm:pt modelId="{86B62A38-A58A-4525-88B1-86704BB3C124}" type="sibTrans" cxnId="{3960F3A7-57FE-462C-A0F5-3826F2E00254}">
      <dgm:prSet/>
      <dgm:spPr/>
      <dgm:t>
        <a:bodyPr/>
        <a:lstStyle/>
        <a:p>
          <a:endParaRPr lang="en-US"/>
        </a:p>
      </dgm:t>
    </dgm:pt>
    <dgm:pt modelId="{0C7E07D4-4B33-4EDA-AFCA-890166383A0C}">
      <dgm:prSet/>
      <dgm:spPr/>
      <dgm:t>
        <a:bodyPr/>
        <a:lstStyle/>
        <a:p>
          <a:r>
            <a:rPr lang="en-US"/>
            <a:t>Id    0.026526032012241022</a:t>
          </a:r>
          <a:br>
            <a:rPr lang="en-US"/>
          </a:br>
          <a:r>
            <a:rPr lang="en-US"/>
            <a:t>    MSSubClass    1.422018988135284</a:t>
          </a:r>
          <a:br>
            <a:rPr lang="en-US"/>
          </a:br>
          <a:r>
            <a:rPr lang="en-US"/>
            <a:t>    LotFrontage    2.75080497659666</a:t>
          </a:r>
          <a:br>
            <a:rPr lang="en-US"/>
          </a:br>
          <a:r>
            <a:rPr lang="en-US"/>
            <a:t>    LotArea    10.659284548299626</a:t>
          </a:r>
          <a:br>
            <a:rPr lang="en-US"/>
          </a:br>
          <a:r>
            <a:rPr lang="en-US"/>
            <a:t>    OverallQual    0.1750824992845271</a:t>
          </a:r>
        </a:p>
      </dgm:t>
    </dgm:pt>
    <dgm:pt modelId="{518A3E73-19EB-4D13-815F-414CD6DA7C0A}" type="parTrans" cxnId="{E30D3DC2-A330-438F-B3E9-3FD5B6421E11}">
      <dgm:prSet/>
      <dgm:spPr/>
      <dgm:t>
        <a:bodyPr/>
        <a:lstStyle/>
        <a:p>
          <a:endParaRPr lang="en-US"/>
        </a:p>
      </dgm:t>
    </dgm:pt>
    <dgm:pt modelId="{28DF338F-2FE1-4BA5-97B2-D43A71B6F936}" type="sibTrans" cxnId="{E30D3DC2-A330-438F-B3E9-3FD5B6421E11}">
      <dgm:prSet/>
      <dgm:spPr/>
      <dgm:t>
        <a:bodyPr/>
        <a:lstStyle/>
        <a:p>
          <a:endParaRPr lang="en-US"/>
        </a:p>
      </dgm:t>
    </dgm:pt>
    <dgm:pt modelId="{83797533-DDE4-4E40-AB2B-7C12B90238FA}" type="pres">
      <dgm:prSet presAssocID="{E6A8213B-05ED-4CDA-B290-ECD3CE3D35D3}" presName="linear" presStyleCnt="0">
        <dgm:presLayoutVars>
          <dgm:animLvl val="lvl"/>
          <dgm:resizeHandles val="exact"/>
        </dgm:presLayoutVars>
      </dgm:prSet>
      <dgm:spPr/>
    </dgm:pt>
    <dgm:pt modelId="{2F9E1971-43AB-44A5-A38F-8D7164B7E0F2}" type="pres">
      <dgm:prSet presAssocID="{25333890-6803-44DA-A3E4-980535247C30}" presName="parentText" presStyleLbl="node1" presStyleIdx="0" presStyleCnt="2">
        <dgm:presLayoutVars>
          <dgm:chMax val="0"/>
          <dgm:bulletEnabled val="1"/>
        </dgm:presLayoutVars>
      </dgm:prSet>
      <dgm:spPr/>
    </dgm:pt>
    <dgm:pt modelId="{BDD30A61-A379-4D89-A8F0-B5106CEDDC68}" type="pres">
      <dgm:prSet presAssocID="{86B62A38-A58A-4525-88B1-86704BB3C124}" presName="spacer" presStyleCnt="0"/>
      <dgm:spPr/>
    </dgm:pt>
    <dgm:pt modelId="{7D44866A-FCA1-4B7D-BC0A-9AB576E49905}" type="pres">
      <dgm:prSet presAssocID="{0C7E07D4-4B33-4EDA-AFCA-890166383A0C}" presName="parentText" presStyleLbl="node1" presStyleIdx="1" presStyleCnt="2">
        <dgm:presLayoutVars>
          <dgm:chMax val="0"/>
          <dgm:bulletEnabled val="1"/>
        </dgm:presLayoutVars>
      </dgm:prSet>
      <dgm:spPr/>
    </dgm:pt>
  </dgm:ptLst>
  <dgm:cxnLst>
    <dgm:cxn modelId="{64AB6964-36DC-4F32-A37B-79AEDF0B9808}" type="presOf" srcId="{25333890-6803-44DA-A3E4-980535247C30}" destId="{2F9E1971-43AB-44A5-A38F-8D7164B7E0F2}" srcOrd="0" destOrd="0" presId="urn:microsoft.com/office/officeart/2005/8/layout/vList2"/>
    <dgm:cxn modelId="{8CCE848D-2C15-4B4E-B085-B3F5A441F0D3}" type="presOf" srcId="{0C7E07D4-4B33-4EDA-AFCA-890166383A0C}" destId="{7D44866A-FCA1-4B7D-BC0A-9AB576E49905}" srcOrd="0" destOrd="0" presId="urn:microsoft.com/office/officeart/2005/8/layout/vList2"/>
    <dgm:cxn modelId="{3960F3A7-57FE-462C-A0F5-3826F2E00254}" srcId="{E6A8213B-05ED-4CDA-B290-ECD3CE3D35D3}" destId="{25333890-6803-44DA-A3E4-980535247C30}" srcOrd="0" destOrd="0" parTransId="{758BCC97-55B4-4036-800C-E62844ECC5F7}" sibTransId="{86B62A38-A58A-4525-88B1-86704BB3C124}"/>
    <dgm:cxn modelId="{E30D3DC2-A330-438F-B3E9-3FD5B6421E11}" srcId="{E6A8213B-05ED-4CDA-B290-ECD3CE3D35D3}" destId="{0C7E07D4-4B33-4EDA-AFCA-890166383A0C}" srcOrd="1" destOrd="0" parTransId="{518A3E73-19EB-4D13-815F-414CD6DA7C0A}" sibTransId="{28DF338F-2FE1-4BA5-97B2-D43A71B6F936}"/>
    <dgm:cxn modelId="{4DE9A4D2-EA5F-4675-8EC0-DEB277EB348C}" type="presOf" srcId="{E6A8213B-05ED-4CDA-B290-ECD3CE3D35D3}" destId="{83797533-DDE4-4E40-AB2B-7C12B90238FA}" srcOrd="0" destOrd="0" presId="urn:microsoft.com/office/officeart/2005/8/layout/vList2"/>
    <dgm:cxn modelId="{5A292C0B-02A8-4AF5-91F7-2E8D0F7E5DA4}" type="presParOf" srcId="{83797533-DDE4-4E40-AB2B-7C12B90238FA}" destId="{2F9E1971-43AB-44A5-A38F-8D7164B7E0F2}" srcOrd="0" destOrd="0" presId="urn:microsoft.com/office/officeart/2005/8/layout/vList2"/>
    <dgm:cxn modelId="{FB7E4831-D4EF-46F9-B6C4-C1CD654B9A07}" type="presParOf" srcId="{83797533-DDE4-4E40-AB2B-7C12B90238FA}" destId="{BDD30A61-A379-4D89-A8F0-B5106CEDDC68}" srcOrd="1" destOrd="0" presId="urn:microsoft.com/office/officeart/2005/8/layout/vList2"/>
    <dgm:cxn modelId="{4D1D105E-27F7-4FEE-98E4-768A3789B0B3}" type="presParOf" srcId="{83797533-DDE4-4E40-AB2B-7C12B90238FA}" destId="{7D44866A-FCA1-4B7D-BC0A-9AB576E4990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3003CA-CC60-46B9-B61B-292585BA02BF}"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547C1868-E676-44C5-86B2-0027366DCE95}">
      <dgm:prSet/>
      <dgm:spPr/>
      <dgm:t>
        <a:bodyPr/>
        <a:lstStyle/>
        <a:p>
          <a:r>
            <a:rPr lang="en-US" b="1"/>
            <a:t>## Based On EDA done above in two parts, I will do ftest and pvalue test on these seemingly weak indicators based primarily on skewness, kurtosis and multicollinearity:</a:t>
          </a:r>
          <a:endParaRPr lang="en-US"/>
        </a:p>
      </dgm:t>
    </dgm:pt>
    <dgm:pt modelId="{02A3801B-7A46-46AF-8939-7474E7BA286D}" type="parTrans" cxnId="{EF1EA378-85EA-4B8F-B06C-BAC493C4CC8D}">
      <dgm:prSet/>
      <dgm:spPr/>
      <dgm:t>
        <a:bodyPr/>
        <a:lstStyle/>
        <a:p>
          <a:endParaRPr lang="en-US"/>
        </a:p>
      </dgm:t>
    </dgm:pt>
    <dgm:pt modelId="{C71CC270-C33C-445E-AC9D-C08392644719}" type="sibTrans" cxnId="{EF1EA378-85EA-4B8F-B06C-BAC493C4CC8D}">
      <dgm:prSet/>
      <dgm:spPr/>
      <dgm:t>
        <a:bodyPr/>
        <a:lstStyle/>
        <a:p>
          <a:endParaRPr lang="en-US"/>
        </a:p>
      </dgm:t>
    </dgm:pt>
    <dgm:pt modelId="{B3F73CDD-5A05-49DB-8A29-4684EBB0E88F}">
      <dgm:prSet/>
      <dgm:spPr/>
      <dgm:t>
        <a:bodyPr/>
        <a:lstStyle/>
        <a:p>
          <a:r>
            <a:rPr lang="en-US" b="1"/>
            <a:t>Misc Val (Skewness &amp; Kurtosis)</a:t>
          </a:r>
          <a:endParaRPr lang="en-US"/>
        </a:p>
      </dgm:t>
    </dgm:pt>
    <dgm:pt modelId="{22478CBE-7C82-4181-905E-F7BEB891CD98}" type="parTrans" cxnId="{C178C156-0BB4-4670-9B1E-42F80EC2DB06}">
      <dgm:prSet/>
      <dgm:spPr/>
      <dgm:t>
        <a:bodyPr/>
        <a:lstStyle/>
        <a:p>
          <a:endParaRPr lang="en-US"/>
        </a:p>
      </dgm:t>
    </dgm:pt>
    <dgm:pt modelId="{77BA6C72-4474-4F08-810D-2CFF123BD18E}" type="sibTrans" cxnId="{C178C156-0BB4-4670-9B1E-42F80EC2DB06}">
      <dgm:prSet/>
      <dgm:spPr/>
      <dgm:t>
        <a:bodyPr/>
        <a:lstStyle/>
        <a:p>
          <a:endParaRPr lang="en-US"/>
        </a:p>
      </dgm:t>
    </dgm:pt>
    <dgm:pt modelId="{A4C6D44A-226F-4CD9-A101-0C611DD76167}">
      <dgm:prSet/>
      <dgm:spPr/>
      <dgm:t>
        <a:bodyPr/>
        <a:lstStyle/>
        <a:p>
          <a:r>
            <a:rPr lang="en-US" b="1"/>
            <a:t>Street Encoded (Skewness &amp; Kurtosis)</a:t>
          </a:r>
          <a:endParaRPr lang="en-US"/>
        </a:p>
      </dgm:t>
    </dgm:pt>
    <dgm:pt modelId="{FDFCB5AD-FBCB-4B82-81EB-C7D19A7DB557}" type="parTrans" cxnId="{863EB092-EA3C-4E83-826B-92B8C48901C1}">
      <dgm:prSet/>
      <dgm:spPr/>
      <dgm:t>
        <a:bodyPr/>
        <a:lstStyle/>
        <a:p>
          <a:endParaRPr lang="en-US"/>
        </a:p>
      </dgm:t>
    </dgm:pt>
    <dgm:pt modelId="{63C5D1E6-0BA9-416E-80EF-F1A3EC668C2D}" type="sibTrans" cxnId="{863EB092-EA3C-4E83-826B-92B8C48901C1}">
      <dgm:prSet/>
      <dgm:spPr/>
      <dgm:t>
        <a:bodyPr/>
        <a:lstStyle/>
        <a:p>
          <a:endParaRPr lang="en-US"/>
        </a:p>
      </dgm:t>
    </dgm:pt>
    <dgm:pt modelId="{7EC954AD-37C5-4126-9C3D-F3842CB02233}">
      <dgm:prSet/>
      <dgm:spPr/>
      <dgm:t>
        <a:bodyPr/>
        <a:lstStyle/>
        <a:p>
          <a:r>
            <a:rPr lang="en-US" b="1"/>
            <a:t>Total Bsmt SF (Multicollinearity, Skewness &amp; Kurtosis)</a:t>
          </a:r>
          <a:endParaRPr lang="en-US"/>
        </a:p>
      </dgm:t>
    </dgm:pt>
    <dgm:pt modelId="{0EA31D8D-0FC1-47D1-84BF-37EC8022EBB5}" type="parTrans" cxnId="{2CDB71FF-DEDB-48E1-BDCB-529BDD3B986F}">
      <dgm:prSet/>
      <dgm:spPr/>
      <dgm:t>
        <a:bodyPr/>
        <a:lstStyle/>
        <a:p>
          <a:endParaRPr lang="en-US"/>
        </a:p>
      </dgm:t>
    </dgm:pt>
    <dgm:pt modelId="{B73796EE-0D6A-4141-8B91-99629A1A1905}" type="sibTrans" cxnId="{2CDB71FF-DEDB-48E1-BDCB-529BDD3B986F}">
      <dgm:prSet/>
      <dgm:spPr/>
      <dgm:t>
        <a:bodyPr/>
        <a:lstStyle/>
        <a:p>
          <a:endParaRPr lang="en-US"/>
        </a:p>
      </dgm:t>
    </dgm:pt>
    <dgm:pt modelId="{0CE65359-729A-4A0E-8E7E-17A3E744DF82}">
      <dgm:prSet/>
      <dgm:spPr/>
      <dgm:t>
        <a:bodyPr/>
        <a:lstStyle/>
        <a:p>
          <a:r>
            <a:rPr lang="en-US" b="1"/>
            <a:t>Most of the biased features have strong explanatory power in terms of correlation with feature, skewness or kurtosis and hence can be filtered in ensemble method of feature selection by p value and constant variance threshold.</a:t>
          </a:r>
          <a:endParaRPr lang="en-US"/>
        </a:p>
      </dgm:t>
    </dgm:pt>
    <dgm:pt modelId="{178EBAB8-13EF-4E7D-BF44-6DF71EF86EDF}" type="parTrans" cxnId="{9EAE618E-9FDB-4E93-90DB-EBE84627E11C}">
      <dgm:prSet/>
      <dgm:spPr/>
      <dgm:t>
        <a:bodyPr/>
        <a:lstStyle/>
        <a:p>
          <a:endParaRPr lang="en-US"/>
        </a:p>
      </dgm:t>
    </dgm:pt>
    <dgm:pt modelId="{176F797F-AA76-4210-BA93-A489FC394F32}" type="sibTrans" cxnId="{9EAE618E-9FDB-4E93-90DB-EBE84627E11C}">
      <dgm:prSet/>
      <dgm:spPr/>
      <dgm:t>
        <a:bodyPr/>
        <a:lstStyle/>
        <a:p>
          <a:endParaRPr lang="en-US"/>
        </a:p>
      </dgm:t>
    </dgm:pt>
    <dgm:pt modelId="{B0101EAA-0F9C-4E57-94E7-35C42C415B9E}" type="pres">
      <dgm:prSet presAssocID="{C13003CA-CC60-46B9-B61B-292585BA02BF}" presName="Name0" presStyleCnt="0">
        <dgm:presLayoutVars>
          <dgm:dir/>
          <dgm:resizeHandles val="exact"/>
        </dgm:presLayoutVars>
      </dgm:prSet>
      <dgm:spPr/>
    </dgm:pt>
    <dgm:pt modelId="{DE743E83-9AFA-42D9-A9AB-67B819B7C421}" type="pres">
      <dgm:prSet presAssocID="{547C1868-E676-44C5-86B2-0027366DCE95}" presName="node" presStyleLbl="node1" presStyleIdx="0" presStyleCnt="5">
        <dgm:presLayoutVars>
          <dgm:bulletEnabled val="1"/>
        </dgm:presLayoutVars>
      </dgm:prSet>
      <dgm:spPr/>
    </dgm:pt>
    <dgm:pt modelId="{D3792921-0AA6-44D0-98F4-26FB5052D6BB}" type="pres">
      <dgm:prSet presAssocID="{C71CC270-C33C-445E-AC9D-C08392644719}" presName="sibTrans" presStyleLbl="sibTrans1D1" presStyleIdx="0" presStyleCnt="4"/>
      <dgm:spPr/>
    </dgm:pt>
    <dgm:pt modelId="{4CA6BF6A-85D9-4E64-B5E3-4636E2EEC29A}" type="pres">
      <dgm:prSet presAssocID="{C71CC270-C33C-445E-AC9D-C08392644719}" presName="connectorText" presStyleLbl="sibTrans1D1" presStyleIdx="0" presStyleCnt="4"/>
      <dgm:spPr/>
    </dgm:pt>
    <dgm:pt modelId="{6E80F787-57DB-4D5A-9F82-DFFF4B851098}" type="pres">
      <dgm:prSet presAssocID="{B3F73CDD-5A05-49DB-8A29-4684EBB0E88F}" presName="node" presStyleLbl="node1" presStyleIdx="1" presStyleCnt="5">
        <dgm:presLayoutVars>
          <dgm:bulletEnabled val="1"/>
        </dgm:presLayoutVars>
      </dgm:prSet>
      <dgm:spPr/>
    </dgm:pt>
    <dgm:pt modelId="{BB969FBC-DE45-4E58-AFF2-8EB560BABD97}" type="pres">
      <dgm:prSet presAssocID="{77BA6C72-4474-4F08-810D-2CFF123BD18E}" presName="sibTrans" presStyleLbl="sibTrans1D1" presStyleIdx="1" presStyleCnt="4"/>
      <dgm:spPr/>
    </dgm:pt>
    <dgm:pt modelId="{803AD5ED-0EE1-4A56-9333-1A7950F285D5}" type="pres">
      <dgm:prSet presAssocID="{77BA6C72-4474-4F08-810D-2CFF123BD18E}" presName="connectorText" presStyleLbl="sibTrans1D1" presStyleIdx="1" presStyleCnt="4"/>
      <dgm:spPr/>
    </dgm:pt>
    <dgm:pt modelId="{A80981DD-2153-404B-82F2-DC03C553D801}" type="pres">
      <dgm:prSet presAssocID="{A4C6D44A-226F-4CD9-A101-0C611DD76167}" presName="node" presStyleLbl="node1" presStyleIdx="2" presStyleCnt="5">
        <dgm:presLayoutVars>
          <dgm:bulletEnabled val="1"/>
        </dgm:presLayoutVars>
      </dgm:prSet>
      <dgm:spPr/>
    </dgm:pt>
    <dgm:pt modelId="{DDBD2330-AF0F-45CF-82BE-C7E35D2748D7}" type="pres">
      <dgm:prSet presAssocID="{63C5D1E6-0BA9-416E-80EF-F1A3EC668C2D}" presName="sibTrans" presStyleLbl="sibTrans1D1" presStyleIdx="2" presStyleCnt="4"/>
      <dgm:spPr/>
    </dgm:pt>
    <dgm:pt modelId="{3909213F-8BF3-4D6F-B8D5-47EEC10EF33B}" type="pres">
      <dgm:prSet presAssocID="{63C5D1E6-0BA9-416E-80EF-F1A3EC668C2D}" presName="connectorText" presStyleLbl="sibTrans1D1" presStyleIdx="2" presStyleCnt="4"/>
      <dgm:spPr/>
    </dgm:pt>
    <dgm:pt modelId="{1010BD04-BAE3-4807-9799-E1EA0CD64B54}" type="pres">
      <dgm:prSet presAssocID="{7EC954AD-37C5-4126-9C3D-F3842CB02233}" presName="node" presStyleLbl="node1" presStyleIdx="3" presStyleCnt="5">
        <dgm:presLayoutVars>
          <dgm:bulletEnabled val="1"/>
        </dgm:presLayoutVars>
      </dgm:prSet>
      <dgm:spPr/>
    </dgm:pt>
    <dgm:pt modelId="{DA0D4D7E-6848-448A-B3AF-1BBAF1502DDA}" type="pres">
      <dgm:prSet presAssocID="{B73796EE-0D6A-4141-8B91-99629A1A1905}" presName="sibTrans" presStyleLbl="sibTrans1D1" presStyleIdx="3" presStyleCnt="4"/>
      <dgm:spPr/>
    </dgm:pt>
    <dgm:pt modelId="{F848173B-7822-4ACF-A0AA-65C581F5C969}" type="pres">
      <dgm:prSet presAssocID="{B73796EE-0D6A-4141-8B91-99629A1A1905}" presName="connectorText" presStyleLbl="sibTrans1D1" presStyleIdx="3" presStyleCnt="4"/>
      <dgm:spPr/>
    </dgm:pt>
    <dgm:pt modelId="{5EAAF422-93C2-4133-8F2A-35A9B495F5C1}" type="pres">
      <dgm:prSet presAssocID="{0CE65359-729A-4A0E-8E7E-17A3E744DF82}" presName="node" presStyleLbl="node1" presStyleIdx="4" presStyleCnt="5">
        <dgm:presLayoutVars>
          <dgm:bulletEnabled val="1"/>
        </dgm:presLayoutVars>
      </dgm:prSet>
      <dgm:spPr/>
    </dgm:pt>
  </dgm:ptLst>
  <dgm:cxnLst>
    <dgm:cxn modelId="{D84CB801-F3D7-4E97-8D39-983B81142824}" type="presOf" srcId="{77BA6C72-4474-4F08-810D-2CFF123BD18E}" destId="{803AD5ED-0EE1-4A56-9333-1A7950F285D5}" srcOrd="1" destOrd="0" presId="urn:microsoft.com/office/officeart/2016/7/layout/RepeatingBendingProcessNew"/>
    <dgm:cxn modelId="{CD717708-087D-4E54-9359-29D403D1446C}" type="presOf" srcId="{7EC954AD-37C5-4126-9C3D-F3842CB02233}" destId="{1010BD04-BAE3-4807-9799-E1EA0CD64B54}" srcOrd="0" destOrd="0" presId="urn:microsoft.com/office/officeart/2016/7/layout/RepeatingBendingProcessNew"/>
    <dgm:cxn modelId="{7AC6DC18-F4C7-409C-BD04-DED474A07D48}" type="presOf" srcId="{77BA6C72-4474-4F08-810D-2CFF123BD18E}" destId="{BB969FBC-DE45-4E58-AFF2-8EB560BABD97}" srcOrd="0" destOrd="0" presId="urn:microsoft.com/office/officeart/2016/7/layout/RepeatingBendingProcessNew"/>
    <dgm:cxn modelId="{9B9B7833-BF2D-484E-A7E7-C651E8806C25}" type="presOf" srcId="{C71CC270-C33C-445E-AC9D-C08392644719}" destId="{D3792921-0AA6-44D0-98F4-26FB5052D6BB}" srcOrd="0" destOrd="0" presId="urn:microsoft.com/office/officeart/2016/7/layout/RepeatingBendingProcessNew"/>
    <dgm:cxn modelId="{BFDAAE38-EE44-446B-BC56-8427A441BDC5}" type="presOf" srcId="{B73796EE-0D6A-4141-8B91-99629A1A1905}" destId="{DA0D4D7E-6848-448A-B3AF-1BBAF1502DDA}" srcOrd="0" destOrd="0" presId="urn:microsoft.com/office/officeart/2016/7/layout/RepeatingBendingProcessNew"/>
    <dgm:cxn modelId="{478F4647-1574-40BA-9C11-E1ECCF0FCEBB}" type="presOf" srcId="{63C5D1E6-0BA9-416E-80EF-F1A3EC668C2D}" destId="{DDBD2330-AF0F-45CF-82BE-C7E35D2748D7}" srcOrd="0" destOrd="0" presId="urn:microsoft.com/office/officeart/2016/7/layout/RepeatingBendingProcessNew"/>
    <dgm:cxn modelId="{F36A0F55-597E-455D-9458-29E312C2E268}" type="presOf" srcId="{B73796EE-0D6A-4141-8B91-99629A1A1905}" destId="{F848173B-7822-4ACF-A0AA-65C581F5C969}" srcOrd="1" destOrd="0" presId="urn:microsoft.com/office/officeart/2016/7/layout/RepeatingBendingProcessNew"/>
    <dgm:cxn modelId="{C178C156-0BB4-4670-9B1E-42F80EC2DB06}" srcId="{C13003CA-CC60-46B9-B61B-292585BA02BF}" destId="{B3F73CDD-5A05-49DB-8A29-4684EBB0E88F}" srcOrd="1" destOrd="0" parTransId="{22478CBE-7C82-4181-905E-F7BEB891CD98}" sibTransId="{77BA6C72-4474-4F08-810D-2CFF123BD18E}"/>
    <dgm:cxn modelId="{EF1EA378-85EA-4B8F-B06C-BAC493C4CC8D}" srcId="{C13003CA-CC60-46B9-B61B-292585BA02BF}" destId="{547C1868-E676-44C5-86B2-0027366DCE95}" srcOrd="0" destOrd="0" parTransId="{02A3801B-7A46-46AF-8939-7474E7BA286D}" sibTransId="{C71CC270-C33C-445E-AC9D-C08392644719}"/>
    <dgm:cxn modelId="{390BD158-D277-44FD-A3FB-9556AAFE0779}" type="presOf" srcId="{547C1868-E676-44C5-86B2-0027366DCE95}" destId="{DE743E83-9AFA-42D9-A9AB-67B819B7C421}" srcOrd="0" destOrd="0" presId="urn:microsoft.com/office/officeart/2016/7/layout/RepeatingBendingProcessNew"/>
    <dgm:cxn modelId="{9EAE618E-9FDB-4E93-90DB-EBE84627E11C}" srcId="{C13003CA-CC60-46B9-B61B-292585BA02BF}" destId="{0CE65359-729A-4A0E-8E7E-17A3E744DF82}" srcOrd="4" destOrd="0" parTransId="{178EBAB8-13EF-4E7D-BF44-6DF71EF86EDF}" sibTransId="{176F797F-AA76-4210-BA93-A489FC394F32}"/>
    <dgm:cxn modelId="{80BCA390-317B-4262-82EF-E5E2CD96E9B5}" type="presOf" srcId="{A4C6D44A-226F-4CD9-A101-0C611DD76167}" destId="{A80981DD-2153-404B-82F2-DC03C553D801}" srcOrd="0" destOrd="0" presId="urn:microsoft.com/office/officeart/2016/7/layout/RepeatingBendingProcessNew"/>
    <dgm:cxn modelId="{09C67C91-C26B-44D5-AFF9-D5F48C9C237E}" type="presOf" srcId="{0CE65359-729A-4A0E-8E7E-17A3E744DF82}" destId="{5EAAF422-93C2-4133-8F2A-35A9B495F5C1}" srcOrd="0" destOrd="0" presId="urn:microsoft.com/office/officeart/2016/7/layout/RepeatingBendingProcessNew"/>
    <dgm:cxn modelId="{863EB092-EA3C-4E83-826B-92B8C48901C1}" srcId="{C13003CA-CC60-46B9-B61B-292585BA02BF}" destId="{A4C6D44A-226F-4CD9-A101-0C611DD76167}" srcOrd="2" destOrd="0" parTransId="{FDFCB5AD-FBCB-4B82-81EB-C7D19A7DB557}" sibTransId="{63C5D1E6-0BA9-416E-80EF-F1A3EC668C2D}"/>
    <dgm:cxn modelId="{34655B94-F832-4968-8F50-D3E31D423E9F}" type="presOf" srcId="{63C5D1E6-0BA9-416E-80EF-F1A3EC668C2D}" destId="{3909213F-8BF3-4D6F-B8D5-47EEC10EF33B}" srcOrd="1" destOrd="0" presId="urn:microsoft.com/office/officeart/2016/7/layout/RepeatingBendingProcessNew"/>
    <dgm:cxn modelId="{4188C19A-A6B1-4800-9C44-C9759A3F9F63}" type="presOf" srcId="{B3F73CDD-5A05-49DB-8A29-4684EBB0E88F}" destId="{6E80F787-57DB-4D5A-9F82-DFFF4B851098}" srcOrd="0" destOrd="0" presId="urn:microsoft.com/office/officeart/2016/7/layout/RepeatingBendingProcessNew"/>
    <dgm:cxn modelId="{3B555DB4-D846-41FD-B7AD-34243FF0057F}" type="presOf" srcId="{C71CC270-C33C-445E-AC9D-C08392644719}" destId="{4CA6BF6A-85D9-4E64-B5E3-4636E2EEC29A}" srcOrd="1" destOrd="0" presId="urn:microsoft.com/office/officeart/2016/7/layout/RepeatingBendingProcessNew"/>
    <dgm:cxn modelId="{3F13C1CF-BA16-4CFD-8D94-CEE5DCE473B5}" type="presOf" srcId="{C13003CA-CC60-46B9-B61B-292585BA02BF}" destId="{B0101EAA-0F9C-4E57-94E7-35C42C415B9E}" srcOrd="0" destOrd="0" presId="urn:microsoft.com/office/officeart/2016/7/layout/RepeatingBendingProcessNew"/>
    <dgm:cxn modelId="{2CDB71FF-DEDB-48E1-BDCB-529BDD3B986F}" srcId="{C13003CA-CC60-46B9-B61B-292585BA02BF}" destId="{7EC954AD-37C5-4126-9C3D-F3842CB02233}" srcOrd="3" destOrd="0" parTransId="{0EA31D8D-0FC1-47D1-84BF-37EC8022EBB5}" sibTransId="{B73796EE-0D6A-4141-8B91-99629A1A1905}"/>
    <dgm:cxn modelId="{CAF36B62-6632-4538-ADCF-4154F4E9E2F6}" type="presParOf" srcId="{B0101EAA-0F9C-4E57-94E7-35C42C415B9E}" destId="{DE743E83-9AFA-42D9-A9AB-67B819B7C421}" srcOrd="0" destOrd="0" presId="urn:microsoft.com/office/officeart/2016/7/layout/RepeatingBendingProcessNew"/>
    <dgm:cxn modelId="{BB4A16DE-65DE-45FC-835E-255D823E81EB}" type="presParOf" srcId="{B0101EAA-0F9C-4E57-94E7-35C42C415B9E}" destId="{D3792921-0AA6-44D0-98F4-26FB5052D6BB}" srcOrd="1" destOrd="0" presId="urn:microsoft.com/office/officeart/2016/7/layout/RepeatingBendingProcessNew"/>
    <dgm:cxn modelId="{C1897E4D-0F6C-43E6-B2F6-B1066BCFEB3D}" type="presParOf" srcId="{D3792921-0AA6-44D0-98F4-26FB5052D6BB}" destId="{4CA6BF6A-85D9-4E64-B5E3-4636E2EEC29A}" srcOrd="0" destOrd="0" presId="urn:microsoft.com/office/officeart/2016/7/layout/RepeatingBendingProcessNew"/>
    <dgm:cxn modelId="{0C6D76C8-6543-4444-9CF7-76C8187F97C9}" type="presParOf" srcId="{B0101EAA-0F9C-4E57-94E7-35C42C415B9E}" destId="{6E80F787-57DB-4D5A-9F82-DFFF4B851098}" srcOrd="2" destOrd="0" presId="urn:microsoft.com/office/officeart/2016/7/layout/RepeatingBendingProcessNew"/>
    <dgm:cxn modelId="{D4C83F4F-7152-4592-9072-A40EE0B16E6E}" type="presParOf" srcId="{B0101EAA-0F9C-4E57-94E7-35C42C415B9E}" destId="{BB969FBC-DE45-4E58-AFF2-8EB560BABD97}" srcOrd="3" destOrd="0" presId="urn:microsoft.com/office/officeart/2016/7/layout/RepeatingBendingProcessNew"/>
    <dgm:cxn modelId="{3767F8CB-5FF4-44AE-8C55-8370FA92F432}" type="presParOf" srcId="{BB969FBC-DE45-4E58-AFF2-8EB560BABD97}" destId="{803AD5ED-0EE1-4A56-9333-1A7950F285D5}" srcOrd="0" destOrd="0" presId="urn:microsoft.com/office/officeart/2016/7/layout/RepeatingBendingProcessNew"/>
    <dgm:cxn modelId="{CE14FA3D-CB24-49E6-86BB-5BB6C2ED0A49}" type="presParOf" srcId="{B0101EAA-0F9C-4E57-94E7-35C42C415B9E}" destId="{A80981DD-2153-404B-82F2-DC03C553D801}" srcOrd="4" destOrd="0" presId="urn:microsoft.com/office/officeart/2016/7/layout/RepeatingBendingProcessNew"/>
    <dgm:cxn modelId="{26CC55BC-19C1-4E0F-A52F-F7465DBFA3D4}" type="presParOf" srcId="{B0101EAA-0F9C-4E57-94E7-35C42C415B9E}" destId="{DDBD2330-AF0F-45CF-82BE-C7E35D2748D7}" srcOrd="5" destOrd="0" presId="urn:microsoft.com/office/officeart/2016/7/layout/RepeatingBendingProcessNew"/>
    <dgm:cxn modelId="{34AB04A4-AC9D-4ADD-BC26-52832B51BFB6}" type="presParOf" srcId="{DDBD2330-AF0F-45CF-82BE-C7E35D2748D7}" destId="{3909213F-8BF3-4D6F-B8D5-47EEC10EF33B}" srcOrd="0" destOrd="0" presId="urn:microsoft.com/office/officeart/2016/7/layout/RepeatingBendingProcessNew"/>
    <dgm:cxn modelId="{EF143EC3-5916-4877-AB15-CDDF166F1256}" type="presParOf" srcId="{B0101EAA-0F9C-4E57-94E7-35C42C415B9E}" destId="{1010BD04-BAE3-4807-9799-E1EA0CD64B54}" srcOrd="6" destOrd="0" presId="urn:microsoft.com/office/officeart/2016/7/layout/RepeatingBendingProcessNew"/>
    <dgm:cxn modelId="{7A1319CE-B01E-4BE6-A0D4-9CBB5F63D593}" type="presParOf" srcId="{B0101EAA-0F9C-4E57-94E7-35C42C415B9E}" destId="{DA0D4D7E-6848-448A-B3AF-1BBAF1502DDA}" srcOrd="7" destOrd="0" presId="urn:microsoft.com/office/officeart/2016/7/layout/RepeatingBendingProcessNew"/>
    <dgm:cxn modelId="{12C3B2A1-77E5-4DCA-9E55-932C6BEBEF33}" type="presParOf" srcId="{DA0D4D7E-6848-448A-B3AF-1BBAF1502DDA}" destId="{F848173B-7822-4ACF-A0AA-65C581F5C969}" srcOrd="0" destOrd="0" presId="urn:microsoft.com/office/officeart/2016/7/layout/RepeatingBendingProcessNew"/>
    <dgm:cxn modelId="{2F056494-6443-46D4-A950-0AF933AE9870}" type="presParOf" srcId="{B0101EAA-0F9C-4E57-94E7-35C42C415B9E}" destId="{5EAAF422-93C2-4133-8F2A-35A9B495F5C1}"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6DA674-D4AF-489F-AA43-39A6876DD70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649DD27-B2E8-48D4-9AAE-E5E4F257E9C5}">
      <dgm:prSet/>
      <dgm:spPr/>
      <dgm:t>
        <a:bodyPr/>
        <a:lstStyle/>
        <a:p>
          <a:r>
            <a:rPr lang="en-US" dirty="0"/>
            <a:t>Data Extraction</a:t>
          </a:r>
        </a:p>
      </dgm:t>
    </dgm:pt>
    <dgm:pt modelId="{F1E104ED-2630-42D5-B004-C717B1D3C168}" type="parTrans" cxnId="{9BA1C04D-D48E-44D9-8DBA-B426BD7F1166}">
      <dgm:prSet/>
      <dgm:spPr/>
      <dgm:t>
        <a:bodyPr/>
        <a:lstStyle/>
        <a:p>
          <a:endParaRPr lang="en-US"/>
        </a:p>
      </dgm:t>
    </dgm:pt>
    <dgm:pt modelId="{DB4FD8A5-163D-4C18-9138-CE7CA7F15463}" type="sibTrans" cxnId="{9BA1C04D-D48E-44D9-8DBA-B426BD7F1166}">
      <dgm:prSet/>
      <dgm:spPr/>
      <dgm:t>
        <a:bodyPr/>
        <a:lstStyle/>
        <a:p>
          <a:endParaRPr lang="en-US"/>
        </a:p>
      </dgm:t>
    </dgm:pt>
    <dgm:pt modelId="{B133007B-9DBE-4C4C-9717-80857CFD9DB7}">
      <dgm:prSet/>
      <dgm:spPr/>
      <dgm:t>
        <a:bodyPr/>
        <a:lstStyle/>
        <a:p>
          <a:r>
            <a:rPr lang="en-US" dirty="0"/>
            <a:t>Data Cleaning</a:t>
          </a:r>
        </a:p>
      </dgm:t>
    </dgm:pt>
    <dgm:pt modelId="{4612379C-F587-4DD4-B4EE-61631DEDA69C}" type="parTrans" cxnId="{97D4EE16-BEFD-4B5B-9395-832B989E52EA}">
      <dgm:prSet/>
      <dgm:spPr/>
      <dgm:t>
        <a:bodyPr/>
        <a:lstStyle/>
        <a:p>
          <a:endParaRPr lang="en-US"/>
        </a:p>
      </dgm:t>
    </dgm:pt>
    <dgm:pt modelId="{B4D50709-24EA-406C-B860-470D08677B1C}" type="sibTrans" cxnId="{97D4EE16-BEFD-4B5B-9395-832B989E52EA}">
      <dgm:prSet/>
      <dgm:spPr/>
      <dgm:t>
        <a:bodyPr/>
        <a:lstStyle/>
        <a:p>
          <a:endParaRPr lang="en-US"/>
        </a:p>
      </dgm:t>
    </dgm:pt>
    <dgm:pt modelId="{81EBA22E-72AA-4F91-B9CB-B358CBD0EF13}">
      <dgm:prSet/>
      <dgm:spPr/>
      <dgm:t>
        <a:bodyPr/>
        <a:lstStyle/>
        <a:p>
          <a:r>
            <a:rPr lang="en-US" dirty="0"/>
            <a:t>EDA</a:t>
          </a:r>
        </a:p>
      </dgm:t>
    </dgm:pt>
    <dgm:pt modelId="{ED9B9394-B0B0-4445-9619-AF9D7EB4AB28}" type="parTrans" cxnId="{101ABA57-5286-482A-9227-66C884FB5F53}">
      <dgm:prSet/>
      <dgm:spPr/>
      <dgm:t>
        <a:bodyPr/>
        <a:lstStyle/>
        <a:p>
          <a:endParaRPr lang="en-US"/>
        </a:p>
      </dgm:t>
    </dgm:pt>
    <dgm:pt modelId="{EB35AC92-D990-4B82-B35E-71395FE361B8}" type="sibTrans" cxnId="{101ABA57-5286-482A-9227-66C884FB5F53}">
      <dgm:prSet/>
      <dgm:spPr/>
      <dgm:t>
        <a:bodyPr/>
        <a:lstStyle/>
        <a:p>
          <a:endParaRPr lang="en-US"/>
        </a:p>
      </dgm:t>
    </dgm:pt>
    <dgm:pt modelId="{6560CE9C-22FF-41A0-82A7-A33E4EC0AD70}">
      <dgm:prSet/>
      <dgm:spPr/>
      <dgm:t>
        <a:bodyPr/>
        <a:lstStyle/>
        <a:p>
          <a:r>
            <a:rPr lang="en-US" dirty="0"/>
            <a:t>VIF TEST</a:t>
          </a:r>
        </a:p>
      </dgm:t>
    </dgm:pt>
    <dgm:pt modelId="{B82527FC-CB21-4AE8-A81C-F0304EDC16C5}" type="parTrans" cxnId="{E0037F40-8728-4E48-A846-31E9E5B65836}">
      <dgm:prSet/>
      <dgm:spPr/>
      <dgm:t>
        <a:bodyPr/>
        <a:lstStyle/>
        <a:p>
          <a:endParaRPr lang="en-US"/>
        </a:p>
      </dgm:t>
    </dgm:pt>
    <dgm:pt modelId="{C70A2606-D98E-404A-85DF-51C6FEC9D12A}" type="sibTrans" cxnId="{E0037F40-8728-4E48-A846-31E9E5B65836}">
      <dgm:prSet/>
      <dgm:spPr/>
      <dgm:t>
        <a:bodyPr/>
        <a:lstStyle/>
        <a:p>
          <a:endParaRPr lang="en-US"/>
        </a:p>
      </dgm:t>
    </dgm:pt>
    <dgm:pt modelId="{E1D15A27-A314-4080-A8CF-CFBED15E8BF0}">
      <dgm:prSet/>
      <dgm:spPr/>
      <dgm:t>
        <a:bodyPr/>
        <a:lstStyle/>
        <a:p>
          <a:r>
            <a:rPr lang="en-US" dirty="0"/>
            <a:t>POWER TRANSFORM</a:t>
          </a:r>
        </a:p>
      </dgm:t>
    </dgm:pt>
    <dgm:pt modelId="{A47ECED7-6545-4C2F-BCDA-C8AB39117268}" type="parTrans" cxnId="{83D94E70-E7C8-44C7-84EB-1324532BF6E1}">
      <dgm:prSet/>
      <dgm:spPr/>
      <dgm:t>
        <a:bodyPr/>
        <a:lstStyle/>
        <a:p>
          <a:endParaRPr lang="en-US"/>
        </a:p>
      </dgm:t>
    </dgm:pt>
    <dgm:pt modelId="{82C8BDAC-18AB-45C3-88EF-38B307718766}" type="sibTrans" cxnId="{83D94E70-E7C8-44C7-84EB-1324532BF6E1}">
      <dgm:prSet/>
      <dgm:spPr/>
      <dgm:t>
        <a:bodyPr/>
        <a:lstStyle/>
        <a:p>
          <a:endParaRPr lang="en-US"/>
        </a:p>
      </dgm:t>
    </dgm:pt>
    <dgm:pt modelId="{B3CBB7E9-37DA-43EF-8AE4-DF84CAD43D0E}">
      <dgm:prSet/>
      <dgm:spPr/>
      <dgm:t>
        <a:bodyPr/>
        <a:lstStyle/>
        <a:p>
          <a:r>
            <a:rPr lang="en-US" dirty="0"/>
            <a:t>Data Pre Processing</a:t>
          </a:r>
        </a:p>
      </dgm:t>
    </dgm:pt>
    <dgm:pt modelId="{AC8A6470-C6CA-4414-8543-97EEC8099888}" type="parTrans" cxnId="{67E6712E-1507-4B64-AD65-EF6DC2C6F854}">
      <dgm:prSet/>
      <dgm:spPr/>
      <dgm:t>
        <a:bodyPr/>
        <a:lstStyle/>
        <a:p>
          <a:endParaRPr lang="en-US"/>
        </a:p>
      </dgm:t>
    </dgm:pt>
    <dgm:pt modelId="{A71108B3-F7A9-4775-95C3-CEFBC4B6C9F4}" type="sibTrans" cxnId="{67E6712E-1507-4B64-AD65-EF6DC2C6F854}">
      <dgm:prSet/>
      <dgm:spPr/>
      <dgm:t>
        <a:bodyPr/>
        <a:lstStyle/>
        <a:p>
          <a:endParaRPr lang="en-US"/>
        </a:p>
      </dgm:t>
    </dgm:pt>
    <dgm:pt modelId="{5EACBED3-7EA5-4FB0-8C2B-D63D0A27601C}">
      <dgm:prSet/>
      <dgm:spPr/>
      <dgm:t>
        <a:bodyPr/>
        <a:lstStyle/>
        <a:p>
          <a:r>
            <a:rPr lang="en-US" dirty="0"/>
            <a:t>POWER TRANSFORM</a:t>
          </a:r>
        </a:p>
      </dgm:t>
    </dgm:pt>
    <dgm:pt modelId="{9AAA66D0-8F32-4EE4-B721-99CAD29D961C}" type="parTrans" cxnId="{9FD89EA2-24D2-4579-85C1-FC08FF32DE74}">
      <dgm:prSet/>
      <dgm:spPr/>
      <dgm:t>
        <a:bodyPr/>
        <a:lstStyle/>
        <a:p>
          <a:endParaRPr lang="en-US"/>
        </a:p>
      </dgm:t>
    </dgm:pt>
    <dgm:pt modelId="{AC35EB67-2ED8-4616-9F5D-22E5829CF0B4}" type="sibTrans" cxnId="{9FD89EA2-24D2-4579-85C1-FC08FF32DE74}">
      <dgm:prSet/>
      <dgm:spPr/>
      <dgm:t>
        <a:bodyPr/>
        <a:lstStyle/>
        <a:p>
          <a:endParaRPr lang="en-US"/>
        </a:p>
      </dgm:t>
    </dgm:pt>
    <dgm:pt modelId="{6270EA9B-ECEF-4D00-93BE-69B030421D0B}">
      <dgm:prSet/>
      <dgm:spPr/>
      <dgm:t>
        <a:bodyPr/>
        <a:lstStyle/>
        <a:p>
          <a:r>
            <a:rPr lang="en-US" dirty="0"/>
            <a:t>MIN MAX SCALING</a:t>
          </a:r>
        </a:p>
      </dgm:t>
    </dgm:pt>
    <dgm:pt modelId="{5F2826BF-EE41-4857-88E5-879A2F71A4D4}" type="parTrans" cxnId="{F89BC1C0-30FE-4C28-8B1F-AC0FFF377286}">
      <dgm:prSet/>
      <dgm:spPr/>
      <dgm:t>
        <a:bodyPr/>
        <a:lstStyle/>
        <a:p>
          <a:endParaRPr lang="en-US"/>
        </a:p>
      </dgm:t>
    </dgm:pt>
    <dgm:pt modelId="{CDF19E98-2EC6-464C-A140-76B2A55CE38E}" type="sibTrans" cxnId="{F89BC1C0-30FE-4C28-8B1F-AC0FFF377286}">
      <dgm:prSet/>
      <dgm:spPr/>
      <dgm:t>
        <a:bodyPr/>
        <a:lstStyle/>
        <a:p>
          <a:endParaRPr lang="en-US"/>
        </a:p>
      </dgm:t>
    </dgm:pt>
    <dgm:pt modelId="{4F3A201E-8CFA-42FB-9204-935B4E36A01D}">
      <dgm:prSet/>
      <dgm:spPr/>
      <dgm:t>
        <a:bodyPr/>
        <a:lstStyle/>
        <a:p>
          <a:r>
            <a:rPr lang="en-US" dirty="0"/>
            <a:t>VECTORIZATION</a:t>
          </a:r>
        </a:p>
      </dgm:t>
    </dgm:pt>
    <dgm:pt modelId="{A80302AF-E627-41E7-95C3-9E4B5FFCC92B}" type="parTrans" cxnId="{0F37FF79-4434-4DE3-80FA-8862FF187566}">
      <dgm:prSet/>
      <dgm:spPr/>
      <dgm:t>
        <a:bodyPr/>
        <a:lstStyle/>
        <a:p>
          <a:endParaRPr lang="en-US"/>
        </a:p>
      </dgm:t>
    </dgm:pt>
    <dgm:pt modelId="{AD0072D9-69B3-4A57-94DA-AADAEEED6D39}" type="sibTrans" cxnId="{0F37FF79-4434-4DE3-80FA-8862FF187566}">
      <dgm:prSet/>
      <dgm:spPr/>
      <dgm:t>
        <a:bodyPr/>
        <a:lstStyle/>
        <a:p>
          <a:endParaRPr lang="en-US"/>
        </a:p>
      </dgm:t>
    </dgm:pt>
    <dgm:pt modelId="{3671F35F-7269-441B-A9B7-F2DD7FD129FF}">
      <dgm:prSet/>
      <dgm:spPr/>
      <dgm:t>
        <a:bodyPr/>
        <a:lstStyle/>
        <a:p>
          <a:r>
            <a:rPr lang="en-US" dirty="0"/>
            <a:t>TRAIN TEST SPLIT</a:t>
          </a:r>
        </a:p>
      </dgm:t>
    </dgm:pt>
    <dgm:pt modelId="{ABE1129C-7B3A-4A18-B749-02A202CD9234}" type="parTrans" cxnId="{9687BCBB-AC9F-4514-9493-C5F706144CDB}">
      <dgm:prSet/>
      <dgm:spPr/>
      <dgm:t>
        <a:bodyPr/>
        <a:lstStyle/>
        <a:p>
          <a:endParaRPr lang="en-US"/>
        </a:p>
      </dgm:t>
    </dgm:pt>
    <dgm:pt modelId="{B142BDB9-A7D2-4BA0-AB3E-C551BC0B86E5}" type="sibTrans" cxnId="{9687BCBB-AC9F-4514-9493-C5F706144CDB}">
      <dgm:prSet/>
      <dgm:spPr/>
      <dgm:t>
        <a:bodyPr/>
        <a:lstStyle/>
        <a:p>
          <a:endParaRPr lang="en-US"/>
        </a:p>
      </dgm:t>
    </dgm:pt>
    <dgm:pt modelId="{2904D2B4-4D0A-4B58-ABC8-CF971BCE05D0}">
      <dgm:prSet/>
      <dgm:spPr/>
      <dgm:t>
        <a:bodyPr/>
        <a:lstStyle/>
        <a:p>
          <a:r>
            <a:rPr lang="en-US" dirty="0"/>
            <a:t>FEATURE SELECTION (ENSEMBLE METHODS)</a:t>
          </a:r>
        </a:p>
      </dgm:t>
    </dgm:pt>
    <dgm:pt modelId="{A2E043EE-0DC3-4254-BD80-7FD2DDFD2F18}" type="parTrans" cxnId="{5C878108-2620-4EAD-BDC6-4A2D93DD8379}">
      <dgm:prSet/>
      <dgm:spPr/>
      <dgm:t>
        <a:bodyPr/>
        <a:lstStyle/>
        <a:p>
          <a:endParaRPr lang="en-US"/>
        </a:p>
      </dgm:t>
    </dgm:pt>
    <dgm:pt modelId="{1359A530-00C8-494C-BDD6-B93A914E9B0F}" type="sibTrans" cxnId="{5C878108-2620-4EAD-BDC6-4A2D93DD8379}">
      <dgm:prSet/>
      <dgm:spPr/>
      <dgm:t>
        <a:bodyPr/>
        <a:lstStyle/>
        <a:p>
          <a:endParaRPr lang="en-US"/>
        </a:p>
      </dgm:t>
    </dgm:pt>
    <dgm:pt modelId="{E6390B4E-65A1-4781-844C-E886D2086A50}">
      <dgm:prSet/>
      <dgm:spPr/>
      <dgm:t>
        <a:bodyPr/>
        <a:lstStyle/>
        <a:p>
          <a:r>
            <a:rPr lang="en-US" dirty="0"/>
            <a:t>MODEL DEVELOPMENT, EVALUATION AND SELECTION</a:t>
          </a:r>
        </a:p>
      </dgm:t>
    </dgm:pt>
    <dgm:pt modelId="{04CBF3FE-066B-4CF1-AF23-34E572C99454}" type="parTrans" cxnId="{AFEBFE34-6197-4D50-B905-98F3410AC523}">
      <dgm:prSet/>
      <dgm:spPr/>
      <dgm:t>
        <a:bodyPr/>
        <a:lstStyle/>
        <a:p>
          <a:endParaRPr lang="en-US"/>
        </a:p>
      </dgm:t>
    </dgm:pt>
    <dgm:pt modelId="{B0D77094-A3A6-4965-8481-797798BC30B6}" type="sibTrans" cxnId="{AFEBFE34-6197-4D50-B905-98F3410AC523}">
      <dgm:prSet/>
      <dgm:spPr/>
      <dgm:t>
        <a:bodyPr/>
        <a:lstStyle/>
        <a:p>
          <a:endParaRPr lang="en-US"/>
        </a:p>
      </dgm:t>
    </dgm:pt>
    <dgm:pt modelId="{0F11A12A-3A5A-466B-8B3C-1DBA1A9155C3}">
      <dgm:prSet phldr="0"/>
      <dgm:spPr/>
      <dgm:t>
        <a:bodyPr/>
        <a:lstStyle/>
        <a:p>
          <a:pPr rtl="0"/>
          <a:r>
            <a:rPr lang="en-US" dirty="0">
              <a:latin typeface="The Serif Hand Black"/>
            </a:rPr>
            <a:t>Feature Engineering</a:t>
          </a:r>
        </a:p>
      </dgm:t>
    </dgm:pt>
    <dgm:pt modelId="{EE0474A3-9359-475E-B735-84D904E0C8D4}" type="parTrans" cxnId="{E5A56670-9EBA-4FA4-9002-E9FD03BAC842}">
      <dgm:prSet/>
      <dgm:spPr/>
    </dgm:pt>
    <dgm:pt modelId="{B8097CD8-D181-41A1-ADF4-EA1CC0BFCBC2}" type="sibTrans" cxnId="{E5A56670-9EBA-4FA4-9002-E9FD03BAC842}">
      <dgm:prSet/>
      <dgm:spPr/>
    </dgm:pt>
    <dgm:pt modelId="{40610653-51D9-4DF4-84C3-C2590BE7406A}">
      <dgm:prSet phldr="0"/>
      <dgm:spPr/>
      <dgm:t>
        <a:bodyPr/>
        <a:lstStyle/>
        <a:p>
          <a:r>
            <a:rPr lang="en-US" dirty="0">
              <a:latin typeface="The Serif Hand Black"/>
            </a:rPr>
            <a:t>Encoding</a:t>
          </a:r>
        </a:p>
      </dgm:t>
    </dgm:pt>
    <dgm:pt modelId="{419C1702-A507-4A63-A8EA-5ACF6A4E56E3}" type="parTrans" cxnId="{BF54AD8F-4731-403E-904D-A1E9558C68FA}">
      <dgm:prSet/>
      <dgm:spPr/>
    </dgm:pt>
    <dgm:pt modelId="{A331E7A7-60A4-4D84-BBFF-1E4E5A1F5439}" type="sibTrans" cxnId="{BF54AD8F-4731-403E-904D-A1E9558C68FA}">
      <dgm:prSet/>
      <dgm:spPr/>
    </dgm:pt>
    <dgm:pt modelId="{F0CB05DA-9BFA-4CD8-9EAA-A244FE0A5636}">
      <dgm:prSet phldr="0"/>
      <dgm:spPr/>
      <dgm:t>
        <a:bodyPr/>
        <a:lstStyle/>
        <a:p>
          <a:pPr rtl="0"/>
          <a:r>
            <a:rPr lang="en-US" dirty="0">
              <a:latin typeface="The Serif Hand Black"/>
            </a:rPr>
            <a:t>Extracted Features</a:t>
          </a:r>
        </a:p>
      </dgm:t>
    </dgm:pt>
    <dgm:pt modelId="{AF913C1C-DE8A-46C5-B0F1-EE2C8F1CF3E4}" type="parTrans" cxnId="{AD480899-7A66-4E25-BA4F-D18B2A4B55A2}">
      <dgm:prSet/>
      <dgm:spPr/>
    </dgm:pt>
    <dgm:pt modelId="{927B86C6-4F57-465D-9F16-A46583F4E4B3}" type="sibTrans" cxnId="{AD480899-7A66-4E25-BA4F-D18B2A4B55A2}">
      <dgm:prSet/>
      <dgm:spPr/>
    </dgm:pt>
    <dgm:pt modelId="{813DE15D-0D2C-435D-868A-9171CCDEBFE4}" type="pres">
      <dgm:prSet presAssocID="{EE6DA674-D4AF-489F-AA43-39A6876DD70E}" presName="linear" presStyleCnt="0">
        <dgm:presLayoutVars>
          <dgm:dir/>
          <dgm:animLvl val="lvl"/>
          <dgm:resizeHandles val="exact"/>
        </dgm:presLayoutVars>
      </dgm:prSet>
      <dgm:spPr/>
    </dgm:pt>
    <dgm:pt modelId="{018910F6-A570-4AD2-AAC5-D6DB9790497B}" type="pres">
      <dgm:prSet presAssocID="{C649DD27-B2E8-48D4-9AAE-E5E4F257E9C5}" presName="parentLin" presStyleCnt="0"/>
      <dgm:spPr/>
    </dgm:pt>
    <dgm:pt modelId="{6A0C210D-5CC0-4CA4-8653-69728FDEBCEF}" type="pres">
      <dgm:prSet presAssocID="{C649DD27-B2E8-48D4-9AAE-E5E4F257E9C5}" presName="parentLeftMargin" presStyleLbl="node1" presStyleIdx="0" presStyleCnt="9"/>
      <dgm:spPr/>
    </dgm:pt>
    <dgm:pt modelId="{0054F429-A422-4063-A467-97FF3132006B}" type="pres">
      <dgm:prSet presAssocID="{C649DD27-B2E8-48D4-9AAE-E5E4F257E9C5}" presName="parentText" presStyleLbl="node1" presStyleIdx="0" presStyleCnt="9">
        <dgm:presLayoutVars>
          <dgm:chMax val="0"/>
          <dgm:bulletEnabled val="1"/>
        </dgm:presLayoutVars>
      </dgm:prSet>
      <dgm:spPr/>
    </dgm:pt>
    <dgm:pt modelId="{F2295E54-E957-4844-BA1A-B4B781CD4A17}" type="pres">
      <dgm:prSet presAssocID="{C649DD27-B2E8-48D4-9AAE-E5E4F257E9C5}" presName="negativeSpace" presStyleCnt="0"/>
      <dgm:spPr/>
    </dgm:pt>
    <dgm:pt modelId="{F28D7FF9-495C-4B5E-A7B3-A0B6DCAE55ED}" type="pres">
      <dgm:prSet presAssocID="{C649DD27-B2E8-48D4-9AAE-E5E4F257E9C5}" presName="childText" presStyleLbl="conFgAcc1" presStyleIdx="0" presStyleCnt="9">
        <dgm:presLayoutVars>
          <dgm:bulletEnabled val="1"/>
        </dgm:presLayoutVars>
      </dgm:prSet>
      <dgm:spPr/>
    </dgm:pt>
    <dgm:pt modelId="{3DE86148-F9CA-4078-872E-77CB252B6E4A}" type="pres">
      <dgm:prSet presAssocID="{DB4FD8A5-163D-4C18-9138-CE7CA7F15463}" presName="spaceBetweenRectangles" presStyleCnt="0"/>
      <dgm:spPr/>
    </dgm:pt>
    <dgm:pt modelId="{62B9A9CF-3D88-426C-BE64-3DDCF6D20663}" type="pres">
      <dgm:prSet presAssocID="{B133007B-9DBE-4C4C-9717-80857CFD9DB7}" presName="parentLin" presStyleCnt="0"/>
      <dgm:spPr/>
    </dgm:pt>
    <dgm:pt modelId="{07E747AD-57D8-44DD-960F-4136773EC239}" type="pres">
      <dgm:prSet presAssocID="{B133007B-9DBE-4C4C-9717-80857CFD9DB7}" presName="parentLeftMargin" presStyleLbl="node1" presStyleIdx="0" presStyleCnt="9"/>
      <dgm:spPr/>
    </dgm:pt>
    <dgm:pt modelId="{ECE93E30-5185-49D7-91E4-FB2E889884FD}" type="pres">
      <dgm:prSet presAssocID="{B133007B-9DBE-4C4C-9717-80857CFD9DB7}" presName="parentText" presStyleLbl="node1" presStyleIdx="1" presStyleCnt="9">
        <dgm:presLayoutVars>
          <dgm:chMax val="0"/>
          <dgm:bulletEnabled val="1"/>
        </dgm:presLayoutVars>
      </dgm:prSet>
      <dgm:spPr/>
    </dgm:pt>
    <dgm:pt modelId="{E8F68B15-C0FD-45B9-B703-B2C9D01B0D0A}" type="pres">
      <dgm:prSet presAssocID="{B133007B-9DBE-4C4C-9717-80857CFD9DB7}" presName="negativeSpace" presStyleCnt="0"/>
      <dgm:spPr/>
    </dgm:pt>
    <dgm:pt modelId="{CE98AD58-65EC-40CB-9259-FE88321AEA5B}" type="pres">
      <dgm:prSet presAssocID="{B133007B-9DBE-4C4C-9717-80857CFD9DB7}" presName="childText" presStyleLbl="conFgAcc1" presStyleIdx="1" presStyleCnt="9">
        <dgm:presLayoutVars>
          <dgm:bulletEnabled val="1"/>
        </dgm:presLayoutVars>
      </dgm:prSet>
      <dgm:spPr/>
    </dgm:pt>
    <dgm:pt modelId="{22D856EA-B984-4726-A1C1-F26FD212D95D}" type="pres">
      <dgm:prSet presAssocID="{B4D50709-24EA-406C-B860-470D08677B1C}" presName="spaceBetweenRectangles" presStyleCnt="0"/>
      <dgm:spPr/>
    </dgm:pt>
    <dgm:pt modelId="{774A9753-97B3-4B9B-AEA1-91FF808DF6E0}" type="pres">
      <dgm:prSet presAssocID="{0F11A12A-3A5A-466B-8B3C-1DBA1A9155C3}" presName="parentLin" presStyleCnt="0"/>
      <dgm:spPr/>
    </dgm:pt>
    <dgm:pt modelId="{9C73BF50-D1FD-4D1D-B42B-9BE2DCE89C50}" type="pres">
      <dgm:prSet presAssocID="{0F11A12A-3A5A-466B-8B3C-1DBA1A9155C3}" presName="parentLeftMargin" presStyleLbl="node1" presStyleIdx="1" presStyleCnt="9"/>
      <dgm:spPr/>
    </dgm:pt>
    <dgm:pt modelId="{6CB4869D-EA2E-48D5-AF30-4805C54B0B34}" type="pres">
      <dgm:prSet presAssocID="{0F11A12A-3A5A-466B-8B3C-1DBA1A9155C3}" presName="parentText" presStyleLbl="node1" presStyleIdx="2" presStyleCnt="9">
        <dgm:presLayoutVars>
          <dgm:chMax val="0"/>
          <dgm:bulletEnabled val="1"/>
        </dgm:presLayoutVars>
      </dgm:prSet>
      <dgm:spPr/>
    </dgm:pt>
    <dgm:pt modelId="{F0EAE1B8-702C-42A1-B3CD-D4C0F2982EE3}" type="pres">
      <dgm:prSet presAssocID="{0F11A12A-3A5A-466B-8B3C-1DBA1A9155C3}" presName="negativeSpace" presStyleCnt="0"/>
      <dgm:spPr/>
    </dgm:pt>
    <dgm:pt modelId="{4A5CC340-EA28-43C6-B75B-0F50A7F3CE80}" type="pres">
      <dgm:prSet presAssocID="{0F11A12A-3A5A-466B-8B3C-1DBA1A9155C3}" presName="childText" presStyleLbl="conFgAcc1" presStyleIdx="2" presStyleCnt="9">
        <dgm:presLayoutVars>
          <dgm:bulletEnabled val="1"/>
        </dgm:presLayoutVars>
      </dgm:prSet>
      <dgm:spPr/>
    </dgm:pt>
    <dgm:pt modelId="{1A7B1584-AE3F-4800-A12F-4272F450E0EF}" type="pres">
      <dgm:prSet presAssocID="{B8097CD8-D181-41A1-ADF4-EA1CC0BFCBC2}" presName="spaceBetweenRectangles" presStyleCnt="0"/>
      <dgm:spPr/>
    </dgm:pt>
    <dgm:pt modelId="{3EDB517F-721E-42DA-A521-9E3643AFEA12}" type="pres">
      <dgm:prSet presAssocID="{81EBA22E-72AA-4F91-B9CB-B358CBD0EF13}" presName="parentLin" presStyleCnt="0"/>
      <dgm:spPr/>
    </dgm:pt>
    <dgm:pt modelId="{9FB54966-5E65-4375-AD42-C16445E1B060}" type="pres">
      <dgm:prSet presAssocID="{81EBA22E-72AA-4F91-B9CB-B358CBD0EF13}" presName="parentLeftMargin" presStyleLbl="node1" presStyleIdx="2" presStyleCnt="9"/>
      <dgm:spPr/>
    </dgm:pt>
    <dgm:pt modelId="{49E11189-13BA-4ED5-8040-CE63D7A6DAA3}" type="pres">
      <dgm:prSet presAssocID="{81EBA22E-72AA-4F91-B9CB-B358CBD0EF13}" presName="parentText" presStyleLbl="node1" presStyleIdx="3" presStyleCnt="9">
        <dgm:presLayoutVars>
          <dgm:chMax val="0"/>
          <dgm:bulletEnabled val="1"/>
        </dgm:presLayoutVars>
      </dgm:prSet>
      <dgm:spPr/>
    </dgm:pt>
    <dgm:pt modelId="{1A9C9CC2-BD3D-442F-B2B6-7EC4A4E325EA}" type="pres">
      <dgm:prSet presAssocID="{81EBA22E-72AA-4F91-B9CB-B358CBD0EF13}" presName="negativeSpace" presStyleCnt="0"/>
      <dgm:spPr/>
    </dgm:pt>
    <dgm:pt modelId="{F0F38D20-DFC9-4AA7-A9A0-0F810424A485}" type="pres">
      <dgm:prSet presAssocID="{81EBA22E-72AA-4F91-B9CB-B358CBD0EF13}" presName="childText" presStyleLbl="conFgAcc1" presStyleIdx="3" presStyleCnt="9">
        <dgm:presLayoutVars>
          <dgm:bulletEnabled val="1"/>
        </dgm:presLayoutVars>
      </dgm:prSet>
      <dgm:spPr/>
    </dgm:pt>
    <dgm:pt modelId="{0AB0520B-E8F4-48B6-BB71-7E875F9B2C30}" type="pres">
      <dgm:prSet presAssocID="{EB35AC92-D990-4B82-B35E-71395FE361B8}" presName="spaceBetweenRectangles" presStyleCnt="0"/>
      <dgm:spPr/>
    </dgm:pt>
    <dgm:pt modelId="{EFD17484-37CA-428A-8984-EF4DD0D16E26}" type="pres">
      <dgm:prSet presAssocID="{6560CE9C-22FF-41A0-82A7-A33E4EC0AD70}" presName="parentLin" presStyleCnt="0"/>
      <dgm:spPr/>
    </dgm:pt>
    <dgm:pt modelId="{858FE353-C346-4667-B7F1-F65BE2A76CA2}" type="pres">
      <dgm:prSet presAssocID="{6560CE9C-22FF-41A0-82A7-A33E4EC0AD70}" presName="parentLeftMargin" presStyleLbl="node1" presStyleIdx="3" presStyleCnt="9"/>
      <dgm:spPr/>
    </dgm:pt>
    <dgm:pt modelId="{9C17BC1D-0604-40B5-8E21-52FE1E10A69F}" type="pres">
      <dgm:prSet presAssocID="{6560CE9C-22FF-41A0-82A7-A33E4EC0AD70}" presName="parentText" presStyleLbl="node1" presStyleIdx="4" presStyleCnt="9">
        <dgm:presLayoutVars>
          <dgm:chMax val="0"/>
          <dgm:bulletEnabled val="1"/>
        </dgm:presLayoutVars>
      </dgm:prSet>
      <dgm:spPr/>
    </dgm:pt>
    <dgm:pt modelId="{17121C4C-8375-49C6-A2AC-D08221E8BF5A}" type="pres">
      <dgm:prSet presAssocID="{6560CE9C-22FF-41A0-82A7-A33E4EC0AD70}" presName="negativeSpace" presStyleCnt="0"/>
      <dgm:spPr/>
    </dgm:pt>
    <dgm:pt modelId="{1CCB6B63-6FFF-4831-8803-76C2A862E0EC}" type="pres">
      <dgm:prSet presAssocID="{6560CE9C-22FF-41A0-82A7-A33E4EC0AD70}" presName="childText" presStyleLbl="conFgAcc1" presStyleIdx="4" presStyleCnt="9">
        <dgm:presLayoutVars>
          <dgm:bulletEnabled val="1"/>
        </dgm:presLayoutVars>
      </dgm:prSet>
      <dgm:spPr/>
    </dgm:pt>
    <dgm:pt modelId="{07545D27-BCBB-44C1-86FE-51F758CE89DF}" type="pres">
      <dgm:prSet presAssocID="{C70A2606-D98E-404A-85DF-51C6FEC9D12A}" presName="spaceBetweenRectangles" presStyleCnt="0"/>
      <dgm:spPr/>
    </dgm:pt>
    <dgm:pt modelId="{94D0732C-093F-4EB8-A14C-FFFF9949D5AF}" type="pres">
      <dgm:prSet presAssocID="{E1D15A27-A314-4080-A8CF-CFBED15E8BF0}" presName="parentLin" presStyleCnt="0"/>
      <dgm:spPr/>
    </dgm:pt>
    <dgm:pt modelId="{3B0E5257-502C-4A43-890D-9E2B62D9C96A}" type="pres">
      <dgm:prSet presAssocID="{E1D15A27-A314-4080-A8CF-CFBED15E8BF0}" presName="parentLeftMargin" presStyleLbl="node1" presStyleIdx="4" presStyleCnt="9"/>
      <dgm:spPr/>
    </dgm:pt>
    <dgm:pt modelId="{8500E52B-05E0-4A39-A708-ACA5D2568316}" type="pres">
      <dgm:prSet presAssocID="{E1D15A27-A314-4080-A8CF-CFBED15E8BF0}" presName="parentText" presStyleLbl="node1" presStyleIdx="5" presStyleCnt="9">
        <dgm:presLayoutVars>
          <dgm:chMax val="0"/>
          <dgm:bulletEnabled val="1"/>
        </dgm:presLayoutVars>
      </dgm:prSet>
      <dgm:spPr/>
    </dgm:pt>
    <dgm:pt modelId="{F20530CA-721A-4105-A6D9-78E956A5AD10}" type="pres">
      <dgm:prSet presAssocID="{E1D15A27-A314-4080-A8CF-CFBED15E8BF0}" presName="negativeSpace" presStyleCnt="0"/>
      <dgm:spPr/>
    </dgm:pt>
    <dgm:pt modelId="{E1FB90EC-101E-484C-B3BC-306633056E4D}" type="pres">
      <dgm:prSet presAssocID="{E1D15A27-A314-4080-A8CF-CFBED15E8BF0}" presName="childText" presStyleLbl="conFgAcc1" presStyleIdx="5" presStyleCnt="9">
        <dgm:presLayoutVars>
          <dgm:bulletEnabled val="1"/>
        </dgm:presLayoutVars>
      </dgm:prSet>
      <dgm:spPr/>
    </dgm:pt>
    <dgm:pt modelId="{47FC5016-7D41-4894-9969-8AB5D6670CC6}" type="pres">
      <dgm:prSet presAssocID="{82C8BDAC-18AB-45C3-88EF-38B307718766}" presName="spaceBetweenRectangles" presStyleCnt="0"/>
      <dgm:spPr/>
    </dgm:pt>
    <dgm:pt modelId="{D9EA4D35-9216-43C3-BADD-0ADF6D476CCE}" type="pres">
      <dgm:prSet presAssocID="{B3CBB7E9-37DA-43EF-8AE4-DF84CAD43D0E}" presName="parentLin" presStyleCnt="0"/>
      <dgm:spPr/>
    </dgm:pt>
    <dgm:pt modelId="{0C2BCC26-E1D5-417C-893C-6FC3473FBA89}" type="pres">
      <dgm:prSet presAssocID="{B3CBB7E9-37DA-43EF-8AE4-DF84CAD43D0E}" presName="parentLeftMargin" presStyleLbl="node1" presStyleIdx="5" presStyleCnt="9"/>
      <dgm:spPr/>
    </dgm:pt>
    <dgm:pt modelId="{6C079349-E78E-4476-8568-ABA51E913E07}" type="pres">
      <dgm:prSet presAssocID="{B3CBB7E9-37DA-43EF-8AE4-DF84CAD43D0E}" presName="parentText" presStyleLbl="node1" presStyleIdx="6" presStyleCnt="9">
        <dgm:presLayoutVars>
          <dgm:chMax val="0"/>
          <dgm:bulletEnabled val="1"/>
        </dgm:presLayoutVars>
      </dgm:prSet>
      <dgm:spPr/>
    </dgm:pt>
    <dgm:pt modelId="{296749E9-969F-406C-AE23-3AE6A15C8E1E}" type="pres">
      <dgm:prSet presAssocID="{B3CBB7E9-37DA-43EF-8AE4-DF84CAD43D0E}" presName="negativeSpace" presStyleCnt="0"/>
      <dgm:spPr/>
    </dgm:pt>
    <dgm:pt modelId="{8859AA03-41AE-4662-985A-B17A91D767AB}" type="pres">
      <dgm:prSet presAssocID="{B3CBB7E9-37DA-43EF-8AE4-DF84CAD43D0E}" presName="childText" presStyleLbl="conFgAcc1" presStyleIdx="6" presStyleCnt="9">
        <dgm:presLayoutVars>
          <dgm:bulletEnabled val="1"/>
        </dgm:presLayoutVars>
      </dgm:prSet>
      <dgm:spPr/>
    </dgm:pt>
    <dgm:pt modelId="{A953A1A4-D13A-4300-A19E-FA4176F41929}" type="pres">
      <dgm:prSet presAssocID="{A71108B3-F7A9-4775-95C3-CEFBC4B6C9F4}" presName="spaceBetweenRectangles" presStyleCnt="0"/>
      <dgm:spPr/>
    </dgm:pt>
    <dgm:pt modelId="{35840566-2AF8-436E-8E18-81E45B24B21F}" type="pres">
      <dgm:prSet presAssocID="{2904D2B4-4D0A-4B58-ABC8-CF971BCE05D0}" presName="parentLin" presStyleCnt="0"/>
      <dgm:spPr/>
    </dgm:pt>
    <dgm:pt modelId="{B621D899-77AB-4BD6-BEC1-D48DEAAF5765}" type="pres">
      <dgm:prSet presAssocID="{2904D2B4-4D0A-4B58-ABC8-CF971BCE05D0}" presName="parentLeftMargin" presStyleLbl="node1" presStyleIdx="6" presStyleCnt="9"/>
      <dgm:spPr/>
    </dgm:pt>
    <dgm:pt modelId="{11639A74-AF66-4A42-8CB0-15ABA652616E}" type="pres">
      <dgm:prSet presAssocID="{2904D2B4-4D0A-4B58-ABC8-CF971BCE05D0}" presName="parentText" presStyleLbl="node1" presStyleIdx="7" presStyleCnt="9">
        <dgm:presLayoutVars>
          <dgm:chMax val="0"/>
          <dgm:bulletEnabled val="1"/>
        </dgm:presLayoutVars>
      </dgm:prSet>
      <dgm:spPr/>
    </dgm:pt>
    <dgm:pt modelId="{DED7B6C7-932B-4925-8F78-836E18A086AB}" type="pres">
      <dgm:prSet presAssocID="{2904D2B4-4D0A-4B58-ABC8-CF971BCE05D0}" presName="negativeSpace" presStyleCnt="0"/>
      <dgm:spPr/>
    </dgm:pt>
    <dgm:pt modelId="{28CB3D5E-BD24-4034-94F0-640C6F902EB8}" type="pres">
      <dgm:prSet presAssocID="{2904D2B4-4D0A-4B58-ABC8-CF971BCE05D0}" presName="childText" presStyleLbl="conFgAcc1" presStyleIdx="7" presStyleCnt="9">
        <dgm:presLayoutVars>
          <dgm:bulletEnabled val="1"/>
        </dgm:presLayoutVars>
      </dgm:prSet>
      <dgm:spPr/>
    </dgm:pt>
    <dgm:pt modelId="{D37D58CC-C08F-45D3-89D9-79B643267439}" type="pres">
      <dgm:prSet presAssocID="{1359A530-00C8-494C-BDD6-B93A914E9B0F}" presName="spaceBetweenRectangles" presStyleCnt="0"/>
      <dgm:spPr/>
    </dgm:pt>
    <dgm:pt modelId="{9D7284C5-DB5D-4542-92FA-2EC87D749FA4}" type="pres">
      <dgm:prSet presAssocID="{E6390B4E-65A1-4781-844C-E886D2086A50}" presName="parentLin" presStyleCnt="0"/>
      <dgm:spPr/>
    </dgm:pt>
    <dgm:pt modelId="{6B2D7D08-11B4-45CB-895E-E814BA5BB841}" type="pres">
      <dgm:prSet presAssocID="{E6390B4E-65A1-4781-844C-E886D2086A50}" presName="parentLeftMargin" presStyleLbl="node1" presStyleIdx="7" presStyleCnt="9"/>
      <dgm:spPr/>
    </dgm:pt>
    <dgm:pt modelId="{710FF59E-671B-44D0-B397-B1CDFD2F5F50}" type="pres">
      <dgm:prSet presAssocID="{E6390B4E-65A1-4781-844C-E886D2086A50}" presName="parentText" presStyleLbl="node1" presStyleIdx="8" presStyleCnt="9">
        <dgm:presLayoutVars>
          <dgm:chMax val="0"/>
          <dgm:bulletEnabled val="1"/>
        </dgm:presLayoutVars>
      </dgm:prSet>
      <dgm:spPr/>
    </dgm:pt>
    <dgm:pt modelId="{42224BDB-4F98-4D12-8826-48E551332F25}" type="pres">
      <dgm:prSet presAssocID="{E6390B4E-65A1-4781-844C-E886D2086A50}" presName="negativeSpace" presStyleCnt="0"/>
      <dgm:spPr/>
    </dgm:pt>
    <dgm:pt modelId="{C528CADD-774A-420E-A2E5-719865FC2A4B}" type="pres">
      <dgm:prSet presAssocID="{E6390B4E-65A1-4781-844C-E886D2086A50}" presName="childText" presStyleLbl="conFgAcc1" presStyleIdx="8" presStyleCnt="9">
        <dgm:presLayoutVars>
          <dgm:bulletEnabled val="1"/>
        </dgm:presLayoutVars>
      </dgm:prSet>
      <dgm:spPr/>
    </dgm:pt>
  </dgm:ptLst>
  <dgm:cxnLst>
    <dgm:cxn modelId="{1C554E08-3B9D-4827-9445-E5977A65FDA5}" type="presOf" srcId="{E1D15A27-A314-4080-A8CF-CFBED15E8BF0}" destId="{3B0E5257-502C-4A43-890D-9E2B62D9C96A}" srcOrd="0" destOrd="0" presId="urn:microsoft.com/office/officeart/2005/8/layout/list1"/>
    <dgm:cxn modelId="{5C878108-2620-4EAD-BDC6-4A2D93DD8379}" srcId="{EE6DA674-D4AF-489F-AA43-39A6876DD70E}" destId="{2904D2B4-4D0A-4B58-ABC8-CF971BCE05D0}" srcOrd="7" destOrd="0" parTransId="{A2E043EE-0DC3-4254-BD80-7FD2DDFD2F18}" sibTransId="{1359A530-00C8-494C-BDD6-B93A914E9B0F}"/>
    <dgm:cxn modelId="{97D4EE16-BEFD-4B5B-9395-832B989E52EA}" srcId="{EE6DA674-D4AF-489F-AA43-39A6876DD70E}" destId="{B133007B-9DBE-4C4C-9717-80857CFD9DB7}" srcOrd="1" destOrd="0" parTransId="{4612379C-F587-4DD4-B4EE-61631DEDA69C}" sibTransId="{B4D50709-24EA-406C-B860-470D08677B1C}"/>
    <dgm:cxn modelId="{B5B5061A-F7FB-4219-A67F-234E60059447}" type="presOf" srcId="{E6390B4E-65A1-4781-844C-E886D2086A50}" destId="{6B2D7D08-11B4-45CB-895E-E814BA5BB841}" srcOrd="0" destOrd="0" presId="urn:microsoft.com/office/officeart/2005/8/layout/list1"/>
    <dgm:cxn modelId="{3019911F-C1E3-4F52-A056-94C6E3C34210}" type="presOf" srcId="{0F11A12A-3A5A-466B-8B3C-1DBA1A9155C3}" destId="{9C73BF50-D1FD-4D1D-B42B-9BE2DCE89C50}" srcOrd="0" destOrd="0" presId="urn:microsoft.com/office/officeart/2005/8/layout/list1"/>
    <dgm:cxn modelId="{67E6712E-1507-4B64-AD65-EF6DC2C6F854}" srcId="{EE6DA674-D4AF-489F-AA43-39A6876DD70E}" destId="{B3CBB7E9-37DA-43EF-8AE4-DF84CAD43D0E}" srcOrd="6" destOrd="0" parTransId="{AC8A6470-C6CA-4414-8543-97EEC8099888}" sibTransId="{A71108B3-F7A9-4775-95C3-CEFBC4B6C9F4}"/>
    <dgm:cxn modelId="{AFEBFE34-6197-4D50-B905-98F3410AC523}" srcId="{EE6DA674-D4AF-489F-AA43-39A6876DD70E}" destId="{E6390B4E-65A1-4781-844C-E886D2086A50}" srcOrd="8" destOrd="0" parTransId="{04CBF3FE-066B-4CF1-AF23-34E572C99454}" sibTransId="{B0D77094-A3A6-4965-8481-797798BC30B6}"/>
    <dgm:cxn modelId="{E0037F40-8728-4E48-A846-31E9E5B65836}" srcId="{EE6DA674-D4AF-489F-AA43-39A6876DD70E}" destId="{6560CE9C-22FF-41A0-82A7-A33E4EC0AD70}" srcOrd="4" destOrd="0" parTransId="{B82527FC-CB21-4AE8-A81C-F0304EDC16C5}" sibTransId="{C70A2606-D98E-404A-85DF-51C6FEC9D12A}"/>
    <dgm:cxn modelId="{7531D85F-B0A0-4A84-A110-2757ADB13D2D}" type="presOf" srcId="{0F11A12A-3A5A-466B-8B3C-1DBA1A9155C3}" destId="{6CB4869D-EA2E-48D5-AF30-4805C54B0B34}" srcOrd="1" destOrd="0" presId="urn:microsoft.com/office/officeart/2005/8/layout/list1"/>
    <dgm:cxn modelId="{63C25443-BFCC-4C41-8275-15DEF1F72E89}" type="presOf" srcId="{B133007B-9DBE-4C4C-9717-80857CFD9DB7}" destId="{07E747AD-57D8-44DD-960F-4136773EC239}" srcOrd="0" destOrd="0" presId="urn:microsoft.com/office/officeart/2005/8/layout/list1"/>
    <dgm:cxn modelId="{154E6168-7BEA-46B2-8B6D-141B7A27FBBB}" type="presOf" srcId="{E6390B4E-65A1-4781-844C-E886D2086A50}" destId="{710FF59E-671B-44D0-B397-B1CDFD2F5F50}" srcOrd="1" destOrd="0" presId="urn:microsoft.com/office/officeart/2005/8/layout/list1"/>
    <dgm:cxn modelId="{9BA1C04D-D48E-44D9-8DBA-B426BD7F1166}" srcId="{EE6DA674-D4AF-489F-AA43-39A6876DD70E}" destId="{C649DD27-B2E8-48D4-9AAE-E5E4F257E9C5}" srcOrd="0" destOrd="0" parTransId="{F1E104ED-2630-42D5-B004-C717B1D3C168}" sibTransId="{DB4FD8A5-163D-4C18-9138-CE7CA7F15463}"/>
    <dgm:cxn modelId="{B710DE6E-7F41-4DF4-A221-274F7F4D20F3}" type="presOf" srcId="{E1D15A27-A314-4080-A8CF-CFBED15E8BF0}" destId="{8500E52B-05E0-4A39-A708-ACA5D2568316}" srcOrd="1" destOrd="0" presId="urn:microsoft.com/office/officeart/2005/8/layout/list1"/>
    <dgm:cxn modelId="{E5A56670-9EBA-4FA4-9002-E9FD03BAC842}" srcId="{EE6DA674-D4AF-489F-AA43-39A6876DD70E}" destId="{0F11A12A-3A5A-466B-8B3C-1DBA1A9155C3}" srcOrd="2" destOrd="0" parTransId="{EE0474A3-9359-475E-B735-84D904E0C8D4}" sibTransId="{B8097CD8-D181-41A1-ADF4-EA1CC0BFCBC2}"/>
    <dgm:cxn modelId="{83D94E70-E7C8-44C7-84EB-1324532BF6E1}" srcId="{EE6DA674-D4AF-489F-AA43-39A6876DD70E}" destId="{E1D15A27-A314-4080-A8CF-CFBED15E8BF0}" srcOrd="5" destOrd="0" parTransId="{A47ECED7-6545-4C2F-BCDA-C8AB39117268}" sibTransId="{82C8BDAC-18AB-45C3-88EF-38B307718766}"/>
    <dgm:cxn modelId="{589ADB70-AC99-4BA0-B44E-4C7C44005B33}" type="presOf" srcId="{4F3A201E-8CFA-42FB-9204-935B4E36A01D}" destId="{8859AA03-41AE-4662-985A-B17A91D767AB}" srcOrd="0" destOrd="2" presId="urn:microsoft.com/office/officeart/2005/8/layout/list1"/>
    <dgm:cxn modelId="{101ABA57-5286-482A-9227-66C884FB5F53}" srcId="{EE6DA674-D4AF-489F-AA43-39A6876DD70E}" destId="{81EBA22E-72AA-4F91-B9CB-B358CBD0EF13}" srcOrd="3" destOrd="0" parTransId="{ED9B9394-B0B0-4445-9619-AF9D7EB4AB28}" sibTransId="{EB35AC92-D990-4B82-B35E-71395FE361B8}"/>
    <dgm:cxn modelId="{096A9C59-5C63-4F69-8F46-BE098FE4C3F6}" type="presOf" srcId="{EE6DA674-D4AF-489F-AA43-39A6876DD70E}" destId="{813DE15D-0D2C-435D-868A-9171CCDEBFE4}" srcOrd="0" destOrd="0" presId="urn:microsoft.com/office/officeart/2005/8/layout/list1"/>
    <dgm:cxn modelId="{0F37FF79-4434-4DE3-80FA-8862FF187566}" srcId="{B3CBB7E9-37DA-43EF-8AE4-DF84CAD43D0E}" destId="{4F3A201E-8CFA-42FB-9204-935B4E36A01D}" srcOrd="2" destOrd="0" parTransId="{A80302AF-E627-41E7-95C3-9E4B5FFCC92B}" sibTransId="{AD0072D9-69B3-4A57-94DA-AADAEEED6D39}"/>
    <dgm:cxn modelId="{BF54AD8F-4731-403E-904D-A1E9558C68FA}" srcId="{0F11A12A-3A5A-466B-8B3C-1DBA1A9155C3}" destId="{40610653-51D9-4DF4-84C3-C2590BE7406A}" srcOrd="0" destOrd="0" parTransId="{419C1702-A507-4A63-A8EA-5ACF6A4E56E3}" sibTransId="{A331E7A7-60A4-4D84-BBFF-1E4E5A1F5439}"/>
    <dgm:cxn modelId="{FD23D290-FB08-48FC-808B-2888E444676D}" type="presOf" srcId="{2904D2B4-4D0A-4B58-ABC8-CF971BCE05D0}" destId="{11639A74-AF66-4A42-8CB0-15ABA652616E}" srcOrd="1" destOrd="0" presId="urn:microsoft.com/office/officeart/2005/8/layout/list1"/>
    <dgm:cxn modelId="{AF42EE97-7063-490A-A52F-FD4A7AE52435}" type="presOf" srcId="{81EBA22E-72AA-4F91-B9CB-B358CBD0EF13}" destId="{49E11189-13BA-4ED5-8040-CE63D7A6DAA3}" srcOrd="1" destOrd="0" presId="urn:microsoft.com/office/officeart/2005/8/layout/list1"/>
    <dgm:cxn modelId="{AD480899-7A66-4E25-BA4F-D18B2A4B55A2}" srcId="{0F11A12A-3A5A-466B-8B3C-1DBA1A9155C3}" destId="{F0CB05DA-9BFA-4CD8-9EAA-A244FE0A5636}" srcOrd="1" destOrd="0" parTransId="{AF913C1C-DE8A-46C5-B0F1-EE2C8F1CF3E4}" sibTransId="{927B86C6-4F57-465D-9F16-A46583F4E4B3}"/>
    <dgm:cxn modelId="{9FD89EA2-24D2-4579-85C1-FC08FF32DE74}" srcId="{B3CBB7E9-37DA-43EF-8AE4-DF84CAD43D0E}" destId="{5EACBED3-7EA5-4FB0-8C2B-D63D0A27601C}" srcOrd="0" destOrd="0" parTransId="{9AAA66D0-8F32-4EE4-B721-99CAD29D961C}" sibTransId="{AC35EB67-2ED8-4616-9F5D-22E5829CF0B4}"/>
    <dgm:cxn modelId="{43D70AB1-0D15-4238-9994-62002B29C91F}" type="presOf" srcId="{C649DD27-B2E8-48D4-9AAE-E5E4F257E9C5}" destId="{6A0C210D-5CC0-4CA4-8653-69728FDEBCEF}" srcOrd="0" destOrd="0" presId="urn:microsoft.com/office/officeart/2005/8/layout/list1"/>
    <dgm:cxn modelId="{A6BEE5B2-ED50-46EA-9E45-95ED853F21EC}" type="presOf" srcId="{3671F35F-7269-441B-A9B7-F2DD7FD129FF}" destId="{8859AA03-41AE-4662-985A-B17A91D767AB}" srcOrd="0" destOrd="3" presId="urn:microsoft.com/office/officeart/2005/8/layout/list1"/>
    <dgm:cxn modelId="{BCDA54B5-3E41-4585-B8E4-E9EED82E146D}" type="presOf" srcId="{6560CE9C-22FF-41A0-82A7-A33E4EC0AD70}" destId="{858FE353-C346-4667-B7F1-F65BE2A76CA2}" srcOrd="0" destOrd="0" presId="urn:microsoft.com/office/officeart/2005/8/layout/list1"/>
    <dgm:cxn modelId="{9687BCBB-AC9F-4514-9493-C5F706144CDB}" srcId="{B3CBB7E9-37DA-43EF-8AE4-DF84CAD43D0E}" destId="{3671F35F-7269-441B-A9B7-F2DD7FD129FF}" srcOrd="3" destOrd="0" parTransId="{ABE1129C-7B3A-4A18-B749-02A202CD9234}" sibTransId="{B142BDB9-A7D2-4BA0-AB3E-C551BC0B86E5}"/>
    <dgm:cxn modelId="{E85D5ABF-8931-47FF-BD85-98D8E2E109D6}" type="presOf" srcId="{C649DD27-B2E8-48D4-9AAE-E5E4F257E9C5}" destId="{0054F429-A422-4063-A467-97FF3132006B}" srcOrd="1" destOrd="0" presId="urn:microsoft.com/office/officeart/2005/8/layout/list1"/>
    <dgm:cxn modelId="{F89BC1C0-30FE-4C28-8B1F-AC0FFF377286}" srcId="{B3CBB7E9-37DA-43EF-8AE4-DF84CAD43D0E}" destId="{6270EA9B-ECEF-4D00-93BE-69B030421D0B}" srcOrd="1" destOrd="0" parTransId="{5F2826BF-EE41-4857-88E5-879A2F71A4D4}" sibTransId="{CDF19E98-2EC6-464C-A140-76B2A55CE38E}"/>
    <dgm:cxn modelId="{44ADB8C6-401A-4B09-AFC7-B06208DA6032}" type="presOf" srcId="{81EBA22E-72AA-4F91-B9CB-B358CBD0EF13}" destId="{9FB54966-5E65-4375-AD42-C16445E1B060}" srcOrd="0" destOrd="0" presId="urn:microsoft.com/office/officeart/2005/8/layout/list1"/>
    <dgm:cxn modelId="{E30DEECB-1D71-402C-960A-AD3B7468F4C0}" type="presOf" srcId="{B3CBB7E9-37DA-43EF-8AE4-DF84CAD43D0E}" destId="{0C2BCC26-E1D5-417C-893C-6FC3473FBA89}" srcOrd="0" destOrd="0" presId="urn:microsoft.com/office/officeart/2005/8/layout/list1"/>
    <dgm:cxn modelId="{A5F177CF-BB0A-4D57-9E3A-0AA9CA5876CD}" type="presOf" srcId="{6560CE9C-22FF-41A0-82A7-A33E4EC0AD70}" destId="{9C17BC1D-0604-40B5-8E21-52FE1E10A69F}" srcOrd="1" destOrd="0" presId="urn:microsoft.com/office/officeart/2005/8/layout/list1"/>
    <dgm:cxn modelId="{9B9BC7D5-B798-4F56-AC11-791DB66E2FA1}" type="presOf" srcId="{F0CB05DA-9BFA-4CD8-9EAA-A244FE0A5636}" destId="{4A5CC340-EA28-43C6-B75B-0F50A7F3CE80}" srcOrd="0" destOrd="1" presId="urn:microsoft.com/office/officeart/2005/8/layout/list1"/>
    <dgm:cxn modelId="{5F642BDE-AFB5-4479-834C-1F3D3AED382B}" type="presOf" srcId="{B3CBB7E9-37DA-43EF-8AE4-DF84CAD43D0E}" destId="{6C079349-E78E-4476-8568-ABA51E913E07}" srcOrd="1" destOrd="0" presId="urn:microsoft.com/office/officeart/2005/8/layout/list1"/>
    <dgm:cxn modelId="{1EEC9BE3-85CC-46A5-8C0F-CD4E1DBE7244}" type="presOf" srcId="{B133007B-9DBE-4C4C-9717-80857CFD9DB7}" destId="{ECE93E30-5185-49D7-91E4-FB2E889884FD}" srcOrd="1" destOrd="0" presId="urn:microsoft.com/office/officeart/2005/8/layout/list1"/>
    <dgm:cxn modelId="{7C426BE7-6D62-470A-9D5C-94A19417B58C}" type="presOf" srcId="{40610653-51D9-4DF4-84C3-C2590BE7406A}" destId="{4A5CC340-EA28-43C6-B75B-0F50A7F3CE80}" srcOrd="0" destOrd="0" presId="urn:microsoft.com/office/officeart/2005/8/layout/list1"/>
    <dgm:cxn modelId="{A3DE24F3-B772-49FB-98ED-F2F9431E0C46}" type="presOf" srcId="{6270EA9B-ECEF-4D00-93BE-69B030421D0B}" destId="{8859AA03-41AE-4662-985A-B17A91D767AB}" srcOrd="0" destOrd="1" presId="urn:microsoft.com/office/officeart/2005/8/layout/list1"/>
    <dgm:cxn modelId="{14D953F8-53A7-4405-942A-99D52A8CE34E}" type="presOf" srcId="{2904D2B4-4D0A-4B58-ABC8-CF971BCE05D0}" destId="{B621D899-77AB-4BD6-BEC1-D48DEAAF5765}" srcOrd="0" destOrd="0" presId="urn:microsoft.com/office/officeart/2005/8/layout/list1"/>
    <dgm:cxn modelId="{A06BF3FE-1680-44DA-B9E0-362281A33164}" type="presOf" srcId="{5EACBED3-7EA5-4FB0-8C2B-D63D0A27601C}" destId="{8859AA03-41AE-4662-985A-B17A91D767AB}" srcOrd="0" destOrd="0" presId="urn:microsoft.com/office/officeart/2005/8/layout/list1"/>
    <dgm:cxn modelId="{66DBB421-1882-4F04-B386-66D0F8E609C3}" type="presParOf" srcId="{813DE15D-0D2C-435D-868A-9171CCDEBFE4}" destId="{018910F6-A570-4AD2-AAC5-D6DB9790497B}" srcOrd="0" destOrd="0" presId="urn:microsoft.com/office/officeart/2005/8/layout/list1"/>
    <dgm:cxn modelId="{BF09472B-C7BA-4C7E-89A2-31AD2DDBD207}" type="presParOf" srcId="{018910F6-A570-4AD2-AAC5-D6DB9790497B}" destId="{6A0C210D-5CC0-4CA4-8653-69728FDEBCEF}" srcOrd="0" destOrd="0" presId="urn:microsoft.com/office/officeart/2005/8/layout/list1"/>
    <dgm:cxn modelId="{7D9257D0-E804-4C76-B138-536434234797}" type="presParOf" srcId="{018910F6-A570-4AD2-AAC5-D6DB9790497B}" destId="{0054F429-A422-4063-A467-97FF3132006B}" srcOrd="1" destOrd="0" presId="urn:microsoft.com/office/officeart/2005/8/layout/list1"/>
    <dgm:cxn modelId="{CA38227F-C911-4F99-9B37-91883819745F}" type="presParOf" srcId="{813DE15D-0D2C-435D-868A-9171CCDEBFE4}" destId="{F2295E54-E957-4844-BA1A-B4B781CD4A17}" srcOrd="1" destOrd="0" presId="urn:microsoft.com/office/officeart/2005/8/layout/list1"/>
    <dgm:cxn modelId="{B2241E48-217B-4A82-977E-7DAB9C2D2597}" type="presParOf" srcId="{813DE15D-0D2C-435D-868A-9171CCDEBFE4}" destId="{F28D7FF9-495C-4B5E-A7B3-A0B6DCAE55ED}" srcOrd="2" destOrd="0" presId="urn:microsoft.com/office/officeart/2005/8/layout/list1"/>
    <dgm:cxn modelId="{2F540B16-D7F8-49C5-9382-76C675AD9C0C}" type="presParOf" srcId="{813DE15D-0D2C-435D-868A-9171CCDEBFE4}" destId="{3DE86148-F9CA-4078-872E-77CB252B6E4A}" srcOrd="3" destOrd="0" presId="urn:microsoft.com/office/officeart/2005/8/layout/list1"/>
    <dgm:cxn modelId="{2C8AD0FC-9594-4F65-A1DC-3B87AE71C2B1}" type="presParOf" srcId="{813DE15D-0D2C-435D-868A-9171CCDEBFE4}" destId="{62B9A9CF-3D88-426C-BE64-3DDCF6D20663}" srcOrd="4" destOrd="0" presId="urn:microsoft.com/office/officeart/2005/8/layout/list1"/>
    <dgm:cxn modelId="{9EB3111C-94C3-4BF4-97E7-F6EC760E798F}" type="presParOf" srcId="{62B9A9CF-3D88-426C-BE64-3DDCF6D20663}" destId="{07E747AD-57D8-44DD-960F-4136773EC239}" srcOrd="0" destOrd="0" presId="urn:microsoft.com/office/officeart/2005/8/layout/list1"/>
    <dgm:cxn modelId="{62675482-40BF-453A-829C-4C410AC168F7}" type="presParOf" srcId="{62B9A9CF-3D88-426C-BE64-3DDCF6D20663}" destId="{ECE93E30-5185-49D7-91E4-FB2E889884FD}" srcOrd="1" destOrd="0" presId="urn:microsoft.com/office/officeart/2005/8/layout/list1"/>
    <dgm:cxn modelId="{2B9F26C1-8FC2-4186-8B48-7FED664EB7E8}" type="presParOf" srcId="{813DE15D-0D2C-435D-868A-9171CCDEBFE4}" destId="{E8F68B15-C0FD-45B9-B703-B2C9D01B0D0A}" srcOrd="5" destOrd="0" presId="urn:microsoft.com/office/officeart/2005/8/layout/list1"/>
    <dgm:cxn modelId="{29AAE374-5AA1-495D-A71B-E53CF3832D26}" type="presParOf" srcId="{813DE15D-0D2C-435D-868A-9171CCDEBFE4}" destId="{CE98AD58-65EC-40CB-9259-FE88321AEA5B}" srcOrd="6" destOrd="0" presId="urn:microsoft.com/office/officeart/2005/8/layout/list1"/>
    <dgm:cxn modelId="{87EE6A8B-FCE7-4CC7-942D-1DA2D31E54BF}" type="presParOf" srcId="{813DE15D-0D2C-435D-868A-9171CCDEBFE4}" destId="{22D856EA-B984-4726-A1C1-F26FD212D95D}" srcOrd="7" destOrd="0" presId="urn:microsoft.com/office/officeart/2005/8/layout/list1"/>
    <dgm:cxn modelId="{055E9AEF-10EF-4D6D-A8BA-B65226A4E9B7}" type="presParOf" srcId="{813DE15D-0D2C-435D-868A-9171CCDEBFE4}" destId="{774A9753-97B3-4B9B-AEA1-91FF808DF6E0}" srcOrd="8" destOrd="0" presId="urn:microsoft.com/office/officeart/2005/8/layout/list1"/>
    <dgm:cxn modelId="{967C03D4-2799-473F-A003-DDDF9368C601}" type="presParOf" srcId="{774A9753-97B3-4B9B-AEA1-91FF808DF6E0}" destId="{9C73BF50-D1FD-4D1D-B42B-9BE2DCE89C50}" srcOrd="0" destOrd="0" presId="urn:microsoft.com/office/officeart/2005/8/layout/list1"/>
    <dgm:cxn modelId="{A018D2BE-4F48-49BF-8622-FE7A36E4B52B}" type="presParOf" srcId="{774A9753-97B3-4B9B-AEA1-91FF808DF6E0}" destId="{6CB4869D-EA2E-48D5-AF30-4805C54B0B34}" srcOrd="1" destOrd="0" presId="urn:microsoft.com/office/officeart/2005/8/layout/list1"/>
    <dgm:cxn modelId="{8309E778-2AA5-42A0-81ED-9D6DFCD23553}" type="presParOf" srcId="{813DE15D-0D2C-435D-868A-9171CCDEBFE4}" destId="{F0EAE1B8-702C-42A1-B3CD-D4C0F2982EE3}" srcOrd="9" destOrd="0" presId="urn:microsoft.com/office/officeart/2005/8/layout/list1"/>
    <dgm:cxn modelId="{628DECD6-3809-43FE-8D0E-7D369A6135CA}" type="presParOf" srcId="{813DE15D-0D2C-435D-868A-9171CCDEBFE4}" destId="{4A5CC340-EA28-43C6-B75B-0F50A7F3CE80}" srcOrd="10" destOrd="0" presId="urn:microsoft.com/office/officeart/2005/8/layout/list1"/>
    <dgm:cxn modelId="{EFF91A9D-7FAD-454C-8823-975F9C13DA65}" type="presParOf" srcId="{813DE15D-0D2C-435D-868A-9171CCDEBFE4}" destId="{1A7B1584-AE3F-4800-A12F-4272F450E0EF}" srcOrd="11" destOrd="0" presId="urn:microsoft.com/office/officeart/2005/8/layout/list1"/>
    <dgm:cxn modelId="{812AF685-0832-4D4F-AF99-D402EEAFF074}" type="presParOf" srcId="{813DE15D-0D2C-435D-868A-9171CCDEBFE4}" destId="{3EDB517F-721E-42DA-A521-9E3643AFEA12}" srcOrd="12" destOrd="0" presId="urn:microsoft.com/office/officeart/2005/8/layout/list1"/>
    <dgm:cxn modelId="{0C62DD24-B462-445B-8EDD-E2415F3D5A74}" type="presParOf" srcId="{3EDB517F-721E-42DA-A521-9E3643AFEA12}" destId="{9FB54966-5E65-4375-AD42-C16445E1B060}" srcOrd="0" destOrd="0" presId="urn:microsoft.com/office/officeart/2005/8/layout/list1"/>
    <dgm:cxn modelId="{D4E0BB81-A333-4302-B5D9-94DCDD17A169}" type="presParOf" srcId="{3EDB517F-721E-42DA-A521-9E3643AFEA12}" destId="{49E11189-13BA-4ED5-8040-CE63D7A6DAA3}" srcOrd="1" destOrd="0" presId="urn:microsoft.com/office/officeart/2005/8/layout/list1"/>
    <dgm:cxn modelId="{A8DCC6C1-81C1-4F5E-9E7F-78875AE8D5BD}" type="presParOf" srcId="{813DE15D-0D2C-435D-868A-9171CCDEBFE4}" destId="{1A9C9CC2-BD3D-442F-B2B6-7EC4A4E325EA}" srcOrd="13" destOrd="0" presId="urn:microsoft.com/office/officeart/2005/8/layout/list1"/>
    <dgm:cxn modelId="{EBDA33D8-FC6F-40D7-B5A0-926720E20675}" type="presParOf" srcId="{813DE15D-0D2C-435D-868A-9171CCDEBFE4}" destId="{F0F38D20-DFC9-4AA7-A9A0-0F810424A485}" srcOrd="14" destOrd="0" presId="urn:microsoft.com/office/officeart/2005/8/layout/list1"/>
    <dgm:cxn modelId="{02D9D1D3-5388-4D21-92BD-29A8AA2B7B7A}" type="presParOf" srcId="{813DE15D-0D2C-435D-868A-9171CCDEBFE4}" destId="{0AB0520B-E8F4-48B6-BB71-7E875F9B2C30}" srcOrd="15" destOrd="0" presId="urn:microsoft.com/office/officeart/2005/8/layout/list1"/>
    <dgm:cxn modelId="{7D77BBBE-366F-4188-A702-87B8B3304DB4}" type="presParOf" srcId="{813DE15D-0D2C-435D-868A-9171CCDEBFE4}" destId="{EFD17484-37CA-428A-8984-EF4DD0D16E26}" srcOrd="16" destOrd="0" presId="urn:microsoft.com/office/officeart/2005/8/layout/list1"/>
    <dgm:cxn modelId="{7775A5A2-48D7-4F49-AC09-C8D6F71ABE6D}" type="presParOf" srcId="{EFD17484-37CA-428A-8984-EF4DD0D16E26}" destId="{858FE353-C346-4667-B7F1-F65BE2A76CA2}" srcOrd="0" destOrd="0" presId="urn:microsoft.com/office/officeart/2005/8/layout/list1"/>
    <dgm:cxn modelId="{69F6C5C1-CDC7-4AD9-973E-84C0DB1359C5}" type="presParOf" srcId="{EFD17484-37CA-428A-8984-EF4DD0D16E26}" destId="{9C17BC1D-0604-40B5-8E21-52FE1E10A69F}" srcOrd="1" destOrd="0" presId="urn:microsoft.com/office/officeart/2005/8/layout/list1"/>
    <dgm:cxn modelId="{361FB7EF-5D4F-49D1-B45E-29AA33FA2C88}" type="presParOf" srcId="{813DE15D-0D2C-435D-868A-9171CCDEBFE4}" destId="{17121C4C-8375-49C6-A2AC-D08221E8BF5A}" srcOrd="17" destOrd="0" presId="urn:microsoft.com/office/officeart/2005/8/layout/list1"/>
    <dgm:cxn modelId="{B66E56CF-F171-4AD6-BB0E-5C9C65E8FD67}" type="presParOf" srcId="{813DE15D-0D2C-435D-868A-9171CCDEBFE4}" destId="{1CCB6B63-6FFF-4831-8803-76C2A862E0EC}" srcOrd="18" destOrd="0" presId="urn:microsoft.com/office/officeart/2005/8/layout/list1"/>
    <dgm:cxn modelId="{F2293634-37FA-4637-8B77-8638BFE410D6}" type="presParOf" srcId="{813DE15D-0D2C-435D-868A-9171CCDEBFE4}" destId="{07545D27-BCBB-44C1-86FE-51F758CE89DF}" srcOrd="19" destOrd="0" presId="urn:microsoft.com/office/officeart/2005/8/layout/list1"/>
    <dgm:cxn modelId="{7EAF6CB0-F6B3-4BE1-82B7-700E7981AC87}" type="presParOf" srcId="{813DE15D-0D2C-435D-868A-9171CCDEBFE4}" destId="{94D0732C-093F-4EB8-A14C-FFFF9949D5AF}" srcOrd="20" destOrd="0" presId="urn:microsoft.com/office/officeart/2005/8/layout/list1"/>
    <dgm:cxn modelId="{B6AD1A22-B51C-4C33-8EC6-58826009B637}" type="presParOf" srcId="{94D0732C-093F-4EB8-A14C-FFFF9949D5AF}" destId="{3B0E5257-502C-4A43-890D-9E2B62D9C96A}" srcOrd="0" destOrd="0" presId="urn:microsoft.com/office/officeart/2005/8/layout/list1"/>
    <dgm:cxn modelId="{551665BD-7E65-4223-A6BE-684D713B6278}" type="presParOf" srcId="{94D0732C-093F-4EB8-A14C-FFFF9949D5AF}" destId="{8500E52B-05E0-4A39-A708-ACA5D2568316}" srcOrd="1" destOrd="0" presId="urn:microsoft.com/office/officeart/2005/8/layout/list1"/>
    <dgm:cxn modelId="{70F94D9F-8FD6-4E53-9402-D61D03A075F6}" type="presParOf" srcId="{813DE15D-0D2C-435D-868A-9171CCDEBFE4}" destId="{F20530CA-721A-4105-A6D9-78E956A5AD10}" srcOrd="21" destOrd="0" presId="urn:microsoft.com/office/officeart/2005/8/layout/list1"/>
    <dgm:cxn modelId="{716CFD06-2D45-4F36-9E55-AAE27689F562}" type="presParOf" srcId="{813DE15D-0D2C-435D-868A-9171CCDEBFE4}" destId="{E1FB90EC-101E-484C-B3BC-306633056E4D}" srcOrd="22" destOrd="0" presId="urn:microsoft.com/office/officeart/2005/8/layout/list1"/>
    <dgm:cxn modelId="{BF6E1710-B662-455E-AB59-75DA0C85E88C}" type="presParOf" srcId="{813DE15D-0D2C-435D-868A-9171CCDEBFE4}" destId="{47FC5016-7D41-4894-9969-8AB5D6670CC6}" srcOrd="23" destOrd="0" presId="urn:microsoft.com/office/officeart/2005/8/layout/list1"/>
    <dgm:cxn modelId="{19E9DBE6-7312-4431-A405-1E405FE35DCF}" type="presParOf" srcId="{813DE15D-0D2C-435D-868A-9171CCDEBFE4}" destId="{D9EA4D35-9216-43C3-BADD-0ADF6D476CCE}" srcOrd="24" destOrd="0" presId="urn:microsoft.com/office/officeart/2005/8/layout/list1"/>
    <dgm:cxn modelId="{56F27DD9-F83A-416C-8CD4-0D21B1890E9C}" type="presParOf" srcId="{D9EA4D35-9216-43C3-BADD-0ADF6D476CCE}" destId="{0C2BCC26-E1D5-417C-893C-6FC3473FBA89}" srcOrd="0" destOrd="0" presId="urn:microsoft.com/office/officeart/2005/8/layout/list1"/>
    <dgm:cxn modelId="{0D85178A-6AD5-4910-984B-1376D0EFFA2A}" type="presParOf" srcId="{D9EA4D35-9216-43C3-BADD-0ADF6D476CCE}" destId="{6C079349-E78E-4476-8568-ABA51E913E07}" srcOrd="1" destOrd="0" presId="urn:microsoft.com/office/officeart/2005/8/layout/list1"/>
    <dgm:cxn modelId="{DE6CD7B1-C40A-47A2-BAF1-F80E3C86E71D}" type="presParOf" srcId="{813DE15D-0D2C-435D-868A-9171CCDEBFE4}" destId="{296749E9-969F-406C-AE23-3AE6A15C8E1E}" srcOrd="25" destOrd="0" presId="urn:microsoft.com/office/officeart/2005/8/layout/list1"/>
    <dgm:cxn modelId="{9F8B918D-78B5-474B-8464-B4FBDD4B094C}" type="presParOf" srcId="{813DE15D-0D2C-435D-868A-9171CCDEBFE4}" destId="{8859AA03-41AE-4662-985A-B17A91D767AB}" srcOrd="26" destOrd="0" presId="urn:microsoft.com/office/officeart/2005/8/layout/list1"/>
    <dgm:cxn modelId="{8889F6F7-0103-4FCB-95E5-A95FAF195F6D}" type="presParOf" srcId="{813DE15D-0D2C-435D-868A-9171CCDEBFE4}" destId="{A953A1A4-D13A-4300-A19E-FA4176F41929}" srcOrd="27" destOrd="0" presId="urn:microsoft.com/office/officeart/2005/8/layout/list1"/>
    <dgm:cxn modelId="{BBE5C5AC-EFF1-4887-BF4A-B63A2177DC7D}" type="presParOf" srcId="{813DE15D-0D2C-435D-868A-9171CCDEBFE4}" destId="{35840566-2AF8-436E-8E18-81E45B24B21F}" srcOrd="28" destOrd="0" presId="urn:microsoft.com/office/officeart/2005/8/layout/list1"/>
    <dgm:cxn modelId="{D6734606-C6C0-4FDC-919E-A3E9FF956E82}" type="presParOf" srcId="{35840566-2AF8-436E-8E18-81E45B24B21F}" destId="{B621D899-77AB-4BD6-BEC1-D48DEAAF5765}" srcOrd="0" destOrd="0" presId="urn:microsoft.com/office/officeart/2005/8/layout/list1"/>
    <dgm:cxn modelId="{081D772A-ADC2-4C95-96AB-69E73DFDC9A8}" type="presParOf" srcId="{35840566-2AF8-436E-8E18-81E45B24B21F}" destId="{11639A74-AF66-4A42-8CB0-15ABA652616E}" srcOrd="1" destOrd="0" presId="urn:microsoft.com/office/officeart/2005/8/layout/list1"/>
    <dgm:cxn modelId="{8F1EB9F5-127D-4678-A2CF-BA3137E8B1D3}" type="presParOf" srcId="{813DE15D-0D2C-435D-868A-9171CCDEBFE4}" destId="{DED7B6C7-932B-4925-8F78-836E18A086AB}" srcOrd="29" destOrd="0" presId="urn:microsoft.com/office/officeart/2005/8/layout/list1"/>
    <dgm:cxn modelId="{58AE669A-8544-440D-BD0F-4DA17295F08B}" type="presParOf" srcId="{813DE15D-0D2C-435D-868A-9171CCDEBFE4}" destId="{28CB3D5E-BD24-4034-94F0-640C6F902EB8}" srcOrd="30" destOrd="0" presId="urn:microsoft.com/office/officeart/2005/8/layout/list1"/>
    <dgm:cxn modelId="{178E12FB-A7DF-45FE-A567-4E325904D34E}" type="presParOf" srcId="{813DE15D-0D2C-435D-868A-9171CCDEBFE4}" destId="{D37D58CC-C08F-45D3-89D9-79B643267439}" srcOrd="31" destOrd="0" presId="urn:microsoft.com/office/officeart/2005/8/layout/list1"/>
    <dgm:cxn modelId="{CFDBC82F-6746-4012-81AA-0444A3008985}" type="presParOf" srcId="{813DE15D-0D2C-435D-868A-9171CCDEBFE4}" destId="{9D7284C5-DB5D-4542-92FA-2EC87D749FA4}" srcOrd="32" destOrd="0" presId="urn:microsoft.com/office/officeart/2005/8/layout/list1"/>
    <dgm:cxn modelId="{98AD12ED-6975-4BDA-AF21-DF31172133C8}" type="presParOf" srcId="{9D7284C5-DB5D-4542-92FA-2EC87D749FA4}" destId="{6B2D7D08-11B4-45CB-895E-E814BA5BB841}" srcOrd="0" destOrd="0" presId="urn:microsoft.com/office/officeart/2005/8/layout/list1"/>
    <dgm:cxn modelId="{38F571B5-E2BF-4F54-AFFC-0281E4197C0F}" type="presParOf" srcId="{9D7284C5-DB5D-4542-92FA-2EC87D749FA4}" destId="{710FF59E-671B-44D0-B397-B1CDFD2F5F50}" srcOrd="1" destOrd="0" presId="urn:microsoft.com/office/officeart/2005/8/layout/list1"/>
    <dgm:cxn modelId="{90A3DF27-2404-46A4-AC1C-110A9A6281B5}" type="presParOf" srcId="{813DE15D-0D2C-435D-868A-9171CCDEBFE4}" destId="{42224BDB-4F98-4D12-8826-48E551332F25}" srcOrd="33" destOrd="0" presId="urn:microsoft.com/office/officeart/2005/8/layout/list1"/>
    <dgm:cxn modelId="{9EE9CD2A-4A96-48DD-87DF-7D4EE4BDCCFB}" type="presParOf" srcId="{813DE15D-0D2C-435D-868A-9171CCDEBFE4}" destId="{C528CADD-774A-420E-A2E5-719865FC2A4B}"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2B720C-AA67-4104-9A59-8AECA6FD8C65}"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FCEB3FB6-23A9-4BD6-87A2-0B69B5BCBDB8}">
      <dgm:prSet/>
      <dgm:spPr/>
      <dgm:t>
        <a:bodyPr/>
        <a:lstStyle/>
        <a:p>
          <a:r>
            <a:rPr lang="en-US"/>
            <a:t>Acceptable Skewness Range Is +/-0.65</a:t>
          </a:r>
        </a:p>
      </dgm:t>
    </dgm:pt>
    <dgm:pt modelId="{6489DDD0-4608-4759-9381-FE7212307682}" type="parTrans" cxnId="{03BEF6D6-55FA-463E-9678-23393465B342}">
      <dgm:prSet/>
      <dgm:spPr/>
      <dgm:t>
        <a:bodyPr/>
        <a:lstStyle/>
        <a:p>
          <a:endParaRPr lang="en-US"/>
        </a:p>
      </dgm:t>
    </dgm:pt>
    <dgm:pt modelId="{0CEE2CB3-882D-45F9-943C-392961AC3CD4}" type="sibTrans" cxnId="{03BEF6D6-55FA-463E-9678-23393465B342}">
      <dgm:prSet phldrT="1" phldr="0"/>
      <dgm:spPr/>
      <dgm:t>
        <a:bodyPr/>
        <a:lstStyle/>
        <a:p>
          <a:r>
            <a:rPr lang="en-US"/>
            <a:t>1</a:t>
          </a:r>
        </a:p>
      </dgm:t>
    </dgm:pt>
    <dgm:pt modelId="{31CAB4AC-AFAC-45C1-9A7C-ED5603E9718B}">
      <dgm:prSet/>
      <dgm:spPr/>
      <dgm:t>
        <a:bodyPr/>
        <a:lstStyle/>
        <a:p>
          <a:r>
            <a:rPr lang="en-US"/>
            <a:t>Acceptable VIF Score Is Than 6</a:t>
          </a:r>
        </a:p>
      </dgm:t>
    </dgm:pt>
    <dgm:pt modelId="{4FC8FF4B-D725-4143-963C-B4F1B35564FD}" type="parTrans" cxnId="{F04D240C-397A-47CD-84BE-9A7435F12DE0}">
      <dgm:prSet/>
      <dgm:spPr/>
      <dgm:t>
        <a:bodyPr/>
        <a:lstStyle/>
        <a:p>
          <a:endParaRPr lang="en-US"/>
        </a:p>
      </dgm:t>
    </dgm:pt>
    <dgm:pt modelId="{9370E299-46A6-4AD0-AF33-C0BAE87361AB}" type="sibTrans" cxnId="{F04D240C-397A-47CD-84BE-9A7435F12DE0}">
      <dgm:prSet phldrT="2" phldr="0"/>
      <dgm:spPr/>
      <dgm:t>
        <a:bodyPr/>
        <a:lstStyle/>
        <a:p>
          <a:r>
            <a:rPr lang="en-US"/>
            <a:t>2</a:t>
          </a:r>
        </a:p>
      </dgm:t>
    </dgm:pt>
    <dgm:pt modelId="{49EF8DA7-6DA1-429A-B545-5E1C226F7AA5}">
      <dgm:prSet/>
      <dgm:spPr/>
      <dgm:t>
        <a:bodyPr/>
        <a:lstStyle/>
        <a:p>
          <a:r>
            <a:rPr lang="en-US"/>
            <a:t>Acceptable P Value Is Less Than 0.05</a:t>
          </a:r>
        </a:p>
      </dgm:t>
    </dgm:pt>
    <dgm:pt modelId="{3AA883BE-3F24-46A1-8EAF-33CF63004880}" type="parTrans" cxnId="{19079B11-E254-431E-B3EB-79B5FF3BAD06}">
      <dgm:prSet/>
      <dgm:spPr/>
      <dgm:t>
        <a:bodyPr/>
        <a:lstStyle/>
        <a:p>
          <a:endParaRPr lang="en-US"/>
        </a:p>
      </dgm:t>
    </dgm:pt>
    <dgm:pt modelId="{52B197C2-5AA7-40DB-9992-420566589B26}" type="sibTrans" cxnId="{19079B11-E254-431E-B3EB-79B5FF3BAD06}">
      <dgm:prSet phldrT="3" phldr="0"/>
      <dgm:spPr/>
      <dgm:t>
        <a:bodyPr/>
        <a:lstStyle/>
        <a:p>
          <a:r>
            <a:rPr lang="en-US"/>
            <a:t>3</a:t>
          </a:r>
        </a:p>
      </dgm:t>
    </dgm:pt>
    <dgm:pt modelId="{EC9F84E5-5E92-4D58-9346-2D4448683A45}">
      <dgm:prSet/>
      <dgm:spPr/>
      <dgm:t>
        <a:bodyPr/>
        <a:lstStyle/>
        <a:p>
          <a:r>
            <a:rPr lang="en-US"/>
            <a:t>Variance Threshold Is 0.01</a:t>
          </a:r>
        </a:p>
      </dgm:t>
    </dgm:pt>
    <dgm:pt modelId="{DEBA9CFA-9F90-4D43-81BA-EC55329058B0}" type="parTrans" cxnId="{66411B40-21A9-42C8-B481-5708BE2680A1}">
      <dgm:prSet/>
      <dgm:spPr/>
      <dgm:t>
        <a:bodyPr/>
        <a:lstStyle/>
        <a:p>
          <a:endParaRPr lang="en-US"/>
        </a:p>
      </dgm:t>
    </dgm:pt>
    <dgm:pt modelId="{39847121-36D1-436E-B2BF-0D4D574682FF}" type="sibTrans" cxnId="{66411B40-21A9-42C8-B481-5708BE2680A1}">
      <dgm:prSet phldrT="4" phldr="0"/>
      <dgm:spPr/>
      <dgm:t>
        <a:bodyPr/>
        <a:lstStyle/>
        <a:p>
          <a:r>
            <a:rPr lang="en-US"/>
            <a:t>4</a:t>
          </a:r>
        </a:p>
      </dgm:t>
    </dgm:pt>
    <dgm:pt modelId="{B45996E0-B2ED-4015-B61F-E5B5F239C85B}" type="pres">
      <dgm:prSet presAssocID="{9B2B720C-AA67-4104-9A59-8AECA6FD8C65}" presName="Name0" presStyleCnt="0">
        <dgm:presLayoutVars>
          <dgm:animLvl val="lvl"/>
          <dgm:resizeHandles val="exact"/>
        </dgm:presLayoutVars>
      </dgm:prSet>
      <dgm:spPr/>
    </dgm:pt>
    <dgm:pt modelId="{B5D50CD6-FE1E-4414-9322-352F03818CFC}" type="pres">
      <dgm:prSet presAssocID="{FCEB3FB6-23A9-4BD6-87A2-0B69B5BCBDB8}" presName="compositeNode" presStyleCnt="0">
        <dgm:presLayoutVars>
          <dgm:bulletEnabled val="1"/>
        </dgm:presLayoutVars>
      </dgm:prSet>
      <dgm:spPr/>
    </dgm:pt>
    <dgm:pt modelId="{63EAD4A2-00D7-48DD-8945-049C7478427A}" type="pres">
      <dgm:prSet presAssocID="{FCEB3FB6-23A9-4BD6-87A2-0B69B5BCBDB8}" presName="bgRect" presStyleLbl="bgAccFollowNode1" presStyleIdx="0" presStyleCnt="4"/>
      <dgm:spPr/>
    </dgm:pt>
    <dgm:pt modelId="{FEF6E62D-FA23-414C-B709-6AA52BA297D1}" type="pres">
      <dgm:prSet presAssocID="{0CEE2CB3-882D-45F9-943C-392961AC3CD4}" presName="sibTransNodeCircle" presStyleLbl="alignNode1" presStyleIdx="0" presStyleCnt="8">
        <dgm:presLayoutVars>
          <dgm:chMax val="0"/>
          <dgm:bulletEnabled/>
        </dgm:presLayoutVars>
      </dgm:prSet>
      <dgm:spPr/>
    </dgm:pt>
    <dgm:pt modelId="{ED468610-F0CB-4756-A8D8-B50C970DC15E}" type="pres">
      <dgm:prSet presAssocID="{FCEB3FB6-23A9-4BD6-87A2-0B69B5BCBDB8}" presName="bottomLine" presStyleLbl="alignNode1" presStyleIdx="1" presStyleCnt="8">
        <dgm:presLayoutVars/>
      </dgm:prSet>
      <dgm:spPr/>
    </dgm:pt>
    <dgm:pt modelId="{838E9C85-522A-4F93-A036-73CD2FF742B6}" type="pres">
      <dgm:prSet presAssocID="{FCEB3FB6-23A9-4BD6-87A2-0B69B5BCBDB8}" presName="nodeText" presStyleLbl="bgAccFollowNode1" presStyleIdx="0" presStyleCnt="4">
        <dgm:presLayoutVars>
          <dgm:bulletEnabled val="1"/>
        </dgm:presLayoutVars>
      </dgm:prSet>
      <dgm:spPr/>
    </dgm:pt>
    <dgm:pt modelId="{A310604B-D896-48F1-9FCD-17206DEE25E2}" type="pres">
      <dgm:prSet presAssocID="{0CEE2CB3-882D-45F9-943C-392961AC3CD4}" presName="sibTrans" presStyleCnt="0"/>
      <dgm:spPr/>
    </dgm:pt>
    <dgm:pt modelId="{D76A26B0-0C88-4679-8EF6-E319CF44DE0F}" type="pres">
      <dgm:prSet presAssocID="{31CAB4AC-AFAC-45C1-9A7C-ED5603E9718B}" presName="compositeNode" presStyleCnt="0">
        <dgm:presLayoutVars>
          <dgm:bulletEnabled val="1"/>
        </dgm:presLayoutVars>
      </dgm:prSet>
      <dgm:spPr/>
    </dgm:pt>
    <dgm:pt modelId="{6A0EDABC-CA48-47F9-940E-BCEC4940B8E4}" type="pres">
      <dgm:prSet presAssocID="{31CAB4AC-AFAC-45C1-9A7C-ED5603E9718B}" presName="bgRect" presStyleLbl="bgAccFollowNode1" presStyleIdx="1" presStyleCnt="4"/>
      <dgm:spPr/>
    </dgm:pt>
    <dgm:pt modelId="{5D0ADE59-AD63-461F-84BE-431474715C8B}" type="pres">
      <dgm:prSet presAssocID="{9370E299-46A6-4AD0-AF33-C0BAE87361AB}" presName="sibTransNodeCircle" presStyleLbl="alignNode1" presStyleIdx="2" presStyleCnt="8">
        <dgm:presLayoutVars>
          <dgm:chMax val="0"/>
          <dgm:bulletEnabled/>
        </dgm:presLayoutVars>
      </dgm:prSet>
      <dgm:spPr/>
    </dgm:pt>
    <dgm:pt modelId="{4D2B40AC-7BD0-46DE-8409-D9C16BF44092}" type="pres">
      <dgm:prSet presAssocID="{31CAB4AC-AFAC-45C1-9A7C-ED5603E9718B}" presName="bottomLine" presStyleLbl="alignNode1" presStyleIdx="3" presStyleCnt="8">
        <dgm:presLayoutVars/>
      </dgm:prSet>
      <dgm:spPr/>
    </dgm:pt>
    <dgm:pt modelId="{E572061A-335A-41E9-A0F5-EB2A35653DA5}" type="pres">
      <dgm:prSet presAssocID="{31CAB4AC-AFAC-45C1-9A7C-ED5603E9718B}" presName="nodeText" presStyleLbl="bgAccFollowNode1" presStyleIdx="1" presStyleCnt="4">
        <dgm:presLayoutVars>
          <dgm:bulletEnabled val="1"/>
        </dgm:presLayoutVars>
      </dgm:prSet>
      <dgm:spPr/>
    </dgm:pt>
    <dgm:pt modelId="{F4CBB89D-D7C2-4A92-900D-F3D55ABD5B52}" type="pres">
      <dgm:prSet presAssocID="{9370E299-46A6-4AD0-AF33-C0BAE87361AB}" presName="sibTrans" presStyleCnt="0"/>
      <dgm:spPr/>
    </dgm:pt>
    <dgm:pt modelId="{B7F25F87-3ADD-466B-9605-9B1728C3E66B}" type="pres">
      <dgm:prSet presAssocID="{49EF8DA7-6DA1-429A-B545-5E1C226F7AA5}" presName="compositeNode" presStyleCnt="0">
        <dgm:presLayoutVars>
          <dgm:bulletEnabled val="1"/>
        </dgm:presLayoutVars>
      </dgm:prSet>
      <dgm:spPr/>
    </dgm:pt>
    <dgm:pt modelId="{2CF55BBD-A085-43CC-B3F1-150C33CC5C7D}" type="pres">
      <dgm:prSet presAssocID="{49EF8DA7-6DA1-429A-B545-5E1C226F7AA5}" presName="bgRect" presStyleLbl="bgAccFollowNode1" presStyleIdx="2" presStyleCnt="4"/>
      <dgm:spPr/>
    </dgm:pt>
    <dgm:pt modelId="{8AE69F4D-8C23-40BF-B87F-06A3B00FE054}" type="pres">
      <dgm:prSet presAssocID="{52B197C2-5AA7-40DB-9992-420566589B26}" presName="sibTransNodeCircle" presStyleLbl="alignNode1" presStyleIdx="4" presStyleCnt="8">
        <dgm:presLayoutVars>
          <dgm:chMax val="0"/>
          <dgm:bulletEnabled/>
        </dgm:presLayoutVars>
      </dgm:prSet>
      <dgm:spPr/>
    </dgm:pt>
    <dgm:pt modelId="{C29772D6-F67E-45BB-A6F7-8916C5B020BC}" type="pres">
      <dgm:prSet presAssocID="{49EF8DA7-6DA1-429A-B545-5E1C226F7AA5}" presName="bottomLine" presStyleLbl="alignNode1" presStyleIdx="5" presStyleCnt="8">
        <dgm:presLayoutVars/>
      </dgm:prSet>
      <dgm:spPr/>
    </dgm:pt>
    <dgm:pt modelId="{7EA69037-293F-445B-92C9-6BB00DFF243A}" type="pres">
      <dgm:prSet presAssocID="{49EF8DA7-6DA1-429A-B545-5E1C226F7AA5}" presName="nodeText" presStyleLbl="bgAccFollowNode1" presStyleIdx="2" presStyleCnt="4">
        <dgm:presLayoutVars>
          <dgm:bulletEnabled val="1"/>
        </dgm:presLayoutVars>
      </dgm:prSet>
      <dgm:spPr/>
    </dgm:pt>
    <dgm:pt modelId="{261F26B3-3BEE-4EAF-BDA5-AD17933BCC96}" type="pres">
      <dgm:prSet presAssocID="{52B197C2-5AA7-40DB-9992-420566589B26}" presName="sibTrans" presStyleCnt="0"/>
      <dgm:spPr/>
    </dgm:pt>
    <dgm:pt modelId="{358C4790-6EA0-4F5A-A731-2AAF78E0E912}" type="pres">
      <dgm:prSet presAssocID="{EC9F84E5-5E92-4D58-9346-2D4448683A45}" presName="compositeNode" presStyleCnt="0">
        <dgm:presLayoutVars>
          <dgm:bulletEnabled val="1"/>
        </dgm:presLayoutVars>
      </dgm:prSet>
      <dgm:spPr/>
    </dgm:pt>
    <dgm:pt modelId="{22FBACAC-84F3-49FD-8D8B-F06704B199C3}" type="pres">
      <dgm:prSet presAssocID="{EC9F84E5-5E92-4D58-9346-2D4448683A45}" presName="bgRect" presStyleLbl="bgAccFollowNode1" presStyleIdx="3" presStyleCnt="4"/>
      <dgm:spPr/>
    </dgm:pt>
    <dgm:pt modelId="{0F6395E5-828D-4053-AD88-727F5CF87B6B}" type="pres">
      <dgm:prSet presAssocID="{39847121-36D1-436E-B2BF-0D4D574682FF}" presName="sibTransNodeCircle" presStyleLbl="alignNode1" presStyleIdx="6" presStyleCnt="8">
        <dgm:presLayoutVars>
          <dgm:chMax val="0"/>
          <dgm:bulletEnabled/>
        </dgm:presLayoutVars>
      </dgm:prSet>
      <dgm:spPr/>
    </dgm:pt>
    <dgm:pt modelId="{D832C8D8-A30C-4463-995B-8F743B780DAA}" type="pres">
      <dgm:prSet presAssocID="{EC9F84E5-5E92-4D58-9346-2D4448683A45}" presName="bottomLine" presStyleLbl="alignNode1" presStyleIdx="7" presStyleCnt="8">
        <dgm:presLayoutVars/>
      </dgm:prSet>
      <dgm:spPr/>
    </dgm:pt>
    <dgm:pt modelId="{9ACCC6D5-782D-40EF-8192-77A40CD24B48}" type="pres">
      <dgm:prSet presAssocID="{EC9F84E5-5E92-4D58-9346-2D4448683A45}" presName="nodeText" presStyleLbl="bgAccFollowNode1" presStyleIdx="3" presStyleCnt="4">
        <dgm:presLayoutVars>
          <dgm:bulletEnabled val="1"/>
        </dgm:presLayoutVars>
      </dgm:prSet>
      <dgm:spPr/>
    </dgm:pt>
  </dgm:ptLst>
  <dgm:cxnLst>
    <dgm:cxn modelId="{F04D240C-397A-47CD-84BE-9A7435F12DE0}" srcId="{9B2B720C-AA67-4104-9A59-8AECA6FD8C65}" destId="{31CAB4AC-AFAC-45C1-9A7C-ED5603E9718B}" srcOrd="1" destOrd="0" parTransId="{4FC8FF4B-D725-4143-963C-B4F1B35564FD}" sibTransId="{9370E299-46A6-4AD0-AF33-C0BAE87361AB}"/>
    <dgm:cxn modelId="{19079B11-E254-431E-B3EB-79B5FF3BAD06}" srcId="{9B2B720C-AA67-4104-9A59-8AECA6FD8C65}" destId="{49EF8DA7-6DA1-429A-B545-5E1C226F7AA5}" srcOrd="2" destOrd="0" parTransId="{3AA883BE-3F24-46A1-8EAF-33CF63004880}" sibTransId="{52B197C2-5AA7-40DB-9992-420566589B26}"/>
    <dgm:cxn modelId="{1C80CE15-0A81-4760-BAAB-EFB5E27638F3}" type="presOf" srcId="{49EF8DA7-6DA1-429A-B545-5E1C226F7AA5}" destId="{2CF55BBD-A085-43CC-B3F1-150C33CC5C7D}" srcOrd="0" destOrd="0" presId="urn:microsoft.com/office/officeart/2016/7/layout/BasicLinearProcessNumbered"/>
    <dgm:cxn modelId="{B3845619-92FD-47DC-ABB8-CF60853573FF}" type="presOf" srcId="{31CAB4AC-AFAC-45C1-9A7C-ED5603E9718B}" destId="{E572061A-335A-41E9-A0F5-EB2A35653DA5}" srcOrd="1" destOrd="0" presId="urn:microsoft.com/office/officeart/2016/7/layout/BasicLinearProcessNumbered"/>
    <dgm:cxn modelId="{3C12D52A-D7F0-4250-85B7-CB88567B9A07}" type="presOf" srcId="{49EF8DA7-6DA1-429A-B545-5E1C226F7AA5}" destId="{7EA69037-293F-445B-92C9-6BB00DFF243A}" srcOrd="1" destOrd="0" presId="urn:microsoft.com/office/officeart/2016/7/layout/BasicLinearProcessNumbered"/>
    <dgm:cxn modelId="{8A3B553B-07BA-46D3-B13C-9D06EDD6E515}" type="presOf" srcId="{EC9F84E5-5E92-4D58-9346-2D4448683A45}" destId="{22FBACAC-84F3-49FD-8D8B-F06704B199C3}" srcOrd="0" destOrd="0" presId="urn:microsoft.com/office/officeart/2016/7/layout/BasicLinearProcessNumbered"/>
    <dgm:cxn modelId="{66411B40-21A9-42C8-B481-5708BE2680A1}" srcId="{9B2B720C-AA67-4104-9A59-8AECA6FD8C65}" destId="{EC9F84E5-5E92-4D58-9346-2D4448683A45}" srcOrd="3" destOrd="0" parTransId="{DEBA9CFA-9F90-4D43-81BA-EC55329058B0}" sibTransId="{39847121-36D1-436E-B2BF-0D4D574682FF}"/>
    <dgm:cxn modelId="{DFC6E966-EBC2-4619-8B10-1B647E28E845}" type="presOf" srcId="{9370E299-46A6-4AD0-AF33-C0BAE87361AB}" destId="{5D0ADE59-AD63-461F-84BE-431474715C8B}" srcOrd="0" destOrd="0" presId="urn:microsoft.com/office/officeart/2016/7/layout/BasicLinearProcessNumbered"/>
    <dgm:cxn modelId="{F643874F-E5A7-46BE-8520-06A0BE002A7A}" type="presOf" srcId="{EC9F84E5-5E92-4D58-9346-2D4448683A45}" destId="{9ACCC6D5-782D-40EF-8192-77A40CD24B48}" srcOrd="1" destOrd="0" presId="urn:microsoft.com/office/officeart/2016/7/layout/BasicLinearProcessNumbered"/>
    <dgm:cxn modelId="{1A9C2B73-FB09-4BF2-ADC1-75292215E128}" type="presOf" srcId="{0CEE2CB3-882D-45F9-943C-392961AC3CD4}" destId="{FEF6E62D-FA23-414C-B709-6AA52BA297D1}" srcOrd="0" destOrd="0" presId="urn:microsoft.com/office/officeart/2016/7/layout/BasicLinearProcessNumbered"/>
    <dgm:cxn modelId="{BA637276-64DB-4BDA-89CE-3E9F3CD631E9}" type="presOf" srcId="{31CAB4AC-AFAC-45C1-9A7C-ED5603E9718B}" destId="{6A0EDABC-CA48-47F9-940E-BCEC4940B8E4}" srcOrd="0" destOrd="0" presId="urn:microsoft.com/office/officeart/2016/7/layout/BasicLinearProcessNumbered"/>
    <dgm:cxn modelId="{95874E7D-4BB0-4A91-BD63-319D69726D40}" type="presOf" srcId="{FCEB3FB6-23A9-4BD6-87A2-0B69B5BCBDB8}" destId="{838E9C85-522A-4F93-A036-73CD2FF742B6}" srcOrd="1" destOrd="0" presId="urn:microsoft.com/office/officeart/2016/7/layout/BasicLinearProcessNumbered"/>
    <dgm:cxn modelId="{F61B07A4-1BF1-4165-8026-05A5506BB714}" type="presOf" srcId="{9B2B720C-AA67-4104-9A59-8AECA6FD8C65}" destId="{B45996E0-B2ED-4015-B61F-E5B5F239C85B}" srcOrd="0" destOrd="0" presId="urn:microsoft.com/office/officeart/2016/7/layout/BasicLinearProcessNumbered"/>
    <dgm:cxn modelId="{6A1FD1B1-B008-4360-9585-1EF02A73ACB4}" type="presOf" srcId="{39847121-36D1-436E-B2BF-0D4D574682FF}" destId="{0F6395E5-828D-4053-AD88-727F5CF87B6B}" srcOrd="0" destOrd="0" presId="urn:microsoft.com/office/officeart/2016/7/layout/BasicLinearProcessNumbered"/>
    <dgm:cxn modelId="{03BEF6D6-55FA-463E-9678-23393465B342}" srcId="{9B2B720C-AA67-4104-9A59-8AECA6FD8C65}" destId="{FCEB3FB6-23A9-4BD6-87A2-0B69B5BCBDB8}" srcOrd="0" destOrd="0" parTransId="{6489DDD0-4608-4759-9381-FE7212307682}" sibTransId="{0CEE2CB3-882D-45F9-943C-392961AC3CD4}"/>
    <dgm:cxn modelId="{AC7D49DB-9C5C-442A-8D43-EE981072B823}" type="presOf" srcId="{FCEB3FB6-23A9-4BD6-87A2-0B69B5BCBDB8}" destId="{63EAD4A2-00D7-48DD-8945-049C7478427A}" srcOrd="0" destOrd="0" presId="urn:microsoft.com/office/officeart/2016/7/layout/BasicLinearProcessNumbered"/>
    <dgm:cxn modelId="{D73AF0F7-EA4F-4D32-A15C-02CFF8B5FDB1}" type="presOf" srcId="{52B197C2-5AA7-40DB-9992-420566589B26}" destId="{8AE69F4D-8C23-40BF-B87F-06A3B00FE054}" srcOrd="0" destOrd="0" presId="urn:microsoft.com/office/officeart/2016/7/layout/BasicLinearProcessNumbered"/>
    <dgm:cxn modelId="{46246C5D-5F94-4A3F-9998-B0BA5CC2FEB3}" type="presParOf" srcId="{B45996E0-B2ED-4015-B61F-E5B5F239C85B}" destId="{B5D50CD6-FE1E-4414-9322-352F03818CFC}" srcOrd="0" destOrd="0" presId="urn:microsoft.com/office/officeart/2016/7/layout/BasicLinearProcessNumbered"/>
    <dgm:cxn modelId="{CFCEA45A-14D0-4881-9CDE-BA5D95DB0F47}" type="presParOf" srcId="{B5D50CD6-FE1E-4414-9322-352F03818CFC}" destId="{63EAD4A2-00D7-48DD-8945-049C7478427A}" srcOrd="0" destOrd="0" presId="urn:microsoft.com/office/officeart/2016/7/layout/BasicLinearProcessNumbered"/>
    <dgm:cxn modelId="{27902FC6-C8B3-40D4-8162-2CFBC16910DA}" type="presParOf" srcId="{B5D50CD6-FE1E-4414-9322-352F03818CFC}" destId="{FEF6E62D-FA23-414C-B709-6AA52BA297D1}" srcOrd="1" destOrd="0" presId="urn:microsoft.com/office/officeart/2016/7/layout/BasicLinearProcessNumbered"/>
    <dgm:cxn modelId="{C1B58414-00B8-447C-ADAD-BF48A101D43F}" type="presParOf" srcId="{B5D50CD6-FE1E-4414-9322-352F03818CFC}" destId="{ED468610-F0CB-4756-A8D8-B50C970DC15E}" srcOrd="2" destOrd="0" presId="urn:microsoft.com/office/officeart/2016/7/layout/BasicLinearProcessNumbered"/>
    <dgm:cxn modelId="{0335D670-04B4-4EEC-802C-39930D4C6CC7}" type="presParOf" srcId="{B5D50CD6-FE1E-4414-9322-352F03818CFC}" destId="{838E9C85-522A-4F93-A036-73CD2FF742B6}" srcOrd="3" destOrd="0" presId="urn:microsoft.com/office/officeart/2016/7/layout/BasicLinearProcessNumbered"/>
    <dgm:cxn modelId="{AA97DCC0-BD26-4D2F-A76D-3C8147297A40}" type="presParOf" srcId="{B45996E0-B2ED-4015-B61F-E5B5F239C85B}" destId="{A310604B-D896-48F1-9FCD-17206DEE25E2}" srcOrd="1" destOrd="0" presId="urn:microsoft.com/office/officeart/2016/7/layout/BasicLinearProcessNumbered"/>
    <dgm:cxn modelId="{3B473ED0-9A5D-4A3B-A328-FB408F2E402E}" type="presParOf" srcId="{B45996E0-B2ED-4015-B61F-E5B5F239C85B}" destId="{D76A26B0-0C88-4679-8EF6-E319CF44DE0F}" srcOrd="2" destOrd="0" presId="urn:microsoft.com/office/officeart/2016/7/layout/BasicLinearProcessNumbered"/>
    <dgm:cxn modelId="{36A9A27D-F2CA-4D60-844D-61A495B1C3FF}" type="presParOf" srcId="{D76A26B0-0C88-4679-8EF6-E319CF44DE0F}" destId="{6A0EDABC-CA48-47F9-940E-BCEC4940B8E4}" srcOrd="0" destOrd="0" presId="urn:microsoft.com/office/officeart/2016/7/layout/BasicLinearProcessNumbered"/>
    <dgm:cxn modelId="{45E4A7D0-AC23-4A88-8B27-DA1E819EE6A1}" type="presParOf" srcId="{D76A26B0-0C88-4679-8EF6-E319CF44DE0F}" destId="{5D0ADE59-AD63-461F-84BE-431474715C8B}" srcOrd="1" destOrd="0" presId="urn:microsoft.com/office/officeart/2016/7/layout/BasicLinearProcessNumbered"/>
    <dgm:cxn modelId="{647A8084-655C-41CD-A367-FE4B2517746B}" type="presParOf" srcId="{D76A26B0-0C88-4679-8EF6-E319CF44DE0F}" destId="{4D2B40AC-7BD0-46DE-8409-D9C16BF44092}" srcOrd="2" destOrd="0" presId="urn:microsoft.com/office/officeart/2016/7/layout/BasicLinearProcessNumbered"/>
    <dgm:cxn modelId="{0BA44D8C-41DE-4491-859D-BC079F42CFB6}" type="presParOf" srcId="{D76A26B0-0C88-4679-8EF6-E319CF44DE0F}" destId="{E572061A-335A-41E9-A0F5-EB2A35653DA5}" srcOrd="3" destOrd="0" presId="urn:microsoft.com/office/officeart/2016/7/layout/BasicLinearProcessNumbered"/>
    <dgm:cxn modelId="{2C898551-0642-483F-AA23-3C2D182B3375}" type="presParOf" srcId="{B45996E0-B2ED-4015-B61F-E5B5F239C85B}" destId="{F4CBB89D-D7C2-4A92-900D-F3D55ABD5B52}" srcOrd="3" destOrd="0" presId="urn:microsoft.com/office/officeart/2016/7/layout/BasicLinearProcessNumbered"/>
    <dgm:cxn modelId="{9C3E5138-1308-4822-BF1C-56C8F8404787}" type="presParOf" srcId="{B45996E0-B2ED-4015-B61F-E5B5F239C85B}" destId="{B7F25F87-3ADD-466B-9605-9B1728C3E66B}" srcOrd="4" destOrd="0" presId="urn:microsoft.com/office/officeart/2016/7/layout/BasicLinearProcessNumbered"/>
    <dgm:cxn modelId="{4C6F3F7E-82F9-4F39-8A44-A0FD1913073F}" type="presParOf" srcId="{B7F25F87-3ADD-466B-9605-9B1728C3E66B}" destId="{2CF55BBD-A085-43CC-B3F1-150C33CC5C7D}" srcOrd="0" destOrd="0" presId="urn:microsoft.com/office/officeart/2016/7/layout/BasicLinearProcessNumbered"/>
    <dgm:cxn modelId="{82924336-C5FF-4C47-8445-034BB5A1120E}" type="presParOf" srcId="{B7F25F87-3ADD-466B-9605-9B1728C3E66B}" destId="{8AE69F4D-8C23-40BF-B87F-06A3B00FE054}" srcOrd="1" destOrd="0" presId="urn:microsoft.com/office/officeart/2016/7/layout/BasicLinearProcessNumbered"/>
    <dgm:cxn modelId="{B38EE0E8-0B14-45C7-AE50-7C6BC1F4DC1C}" type="presParOf" srcId="{B7F25F87-3ADD-466B-9605-9B1728C3E66B}" destId="{C29772D6-F67E-45BB-A6F7-8916C5B020BC}" srcOrd="2" destOrd="0" presId="urn:microsoft.com/office/officeart/2016/7/layout/BasicLinearProcessNumbered"/>
    <dgm:cxn modelId="{994DC0F4-6937-4253-9913-309C3DE2EE6D}" type="presParOf" srcId="{B7F25F87-3ADD-466B-9605-9B1728C3E66B}" destId="{7EA69037-293F-445B-92C9-6BB00DFF243A}" srcOrd="3" destOrd="0" presId="urn:microsoft.com/office/officeart/2016/7/layout/BasicLinearProcessNumbered"/>
    <dgm:cxn modelId="{18365DD5-7264-4B7F-9DD5-CE19EE26B56E}" type="presParOf" srcId="{B45996E0-B2ED-4015-B61F-E5B5F239C85B}" destId="{261F26B3-3BEE-4EAF-BDA5-AD17933BCC96}" srcOrd="5" destOrd="0" presId="urn:microsoft.com/office/officeart/2016/7/layout/BasicLinearProcessNumbered"/>
    <dgm:cxn modelId="{8748FC98-573A-4378-B18F-4A30B24A7F96}" type="presParOf" srcId="{B45996E0-B2ED-4015-B61F-E5B5F239C85B}" destId="{358C4790-6EA0-4F5A-A731-2AAF78E0E912}" srcOrd="6" destOrd="0" presId="urn:microsoft.com/office/officeart/2016/7/layout/BasicLinearProcessNumbered"/>
    <dgm:cxn modelId="{DF211919-896E-47EA-9E05-B9FBAA3A245E}" type="presParOf" srcId="{358C4790-6EA0-4F5A-A731-2AAF78E0E912}" destId="{22FBACAC-84F3-49FD-8D8B-F06704B199C3}" srcOrd="0" destOrd="0" presId="urn:microsoft.com/office/officeart/2016/7/layout/BasicLinearProcessNumbered"/>
    <dgm:cxn modelId="{2688A5D8-61CD-42C1-B842-68D43C2F6253}" type="presParOf" srcId="{358C4790-6EA0-4F5A-A731-2AAF78E0E912}" destId="{0F6395E5-828D-4053-AD88-727F5CF87B6B}" srcOrd="1" destOrd="0" presId="urn:microsoft.com/office/officeart/2016/7/layout/BasicLinearProcessNumbered"/>
    <dgm:cxn modelId="{90BF313D-01D1-4C86-B1AE-E49F2F0A13DF}" type="presParOf" srcId="{358C4790-6EA0-4F5A-A731-2AAF78E0E912}" destId="{D832C8D8-A30C-4463-995B-8F743B780DAA}" srcOrd="2" destOrd="0" presId="urn:microsoft.com/office/officeart/2016/7/layout/BasicLinearProcessNumbered"/>
    <dgm:cxn modelId="{1BD3D1CB-6090-4987-8844-B95664BE385D}" type="presParOf" srcId="{358C4790-6EA0-4F5A-A731-2AAF78E0E912}" destId="{9ACCC6D5-782D-40EF-8192-77A40CD24B48}"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CF763E-B79B-44D0-BFD0-5874E8D869C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FB516A5-E075-45C5-9E58-ACD730838218}">
      <dgm:prSet/>
      <dgm:spPr/>
      <dgm:t>
        <a:bodyPr/>
        <a:lstStyle/>
        <a:p>
          <a:r>
            <a:rPr lang="en-US"/>
            <a:t>Total Model = 7</a:t>
          </a:r>
        </a:p>
      </dgm:t>
    </dgm:pt>
    <dgm:pt modelId="{119B7D98-5207-4E54-A887-3BAF7661DB65}" type="parTrans" cxnId="{B41E326E-DCEE-4C79-A3AC-AB7587230928}">
      <dgm:prSet/>
      <dgm:spPr/>
      <dgm:t>
        <a:bodyPr/>
        <a:lstStyle/>
        <a:p>
          <a:endParaRPr lang="en-US"/>
        </a:p>
      </dgm:t>
    </dgm:pt>
    <dgm:pt modelId="{13F4FDFA-6DEE-454F-9920-F440EA469766}" type="sibTrans" cxnId="{B41E326E-DCEE-4C79-A3AC-AB7587230928}">
      <dgm:prSet/>
      <dgm:spPr/>
      <dgm:t>
        <a:bodyPr/>
        <a:lstStyle/>
        <a:p>
          <a:endParaRPr lang="en-US"/>
        </a:p>
      </dgm:t>
    </dgm:pt>
    <dgm:pt modelId="{B13A2C12-50A8-420D-9F1A-A710C314BF95}">
      <dgm:prSet/>
      <dgm:spPr/>
      <dgm:t>
        <a:bodyPr/>
        <a:lstStyle/>
        <a:p>
          <a:r>
            <a:rPr lang="en-US" b="1"/>
            <a:t>Selection Reasoning Of Models 1 to 7</a:t>
          </a:r>
          <a:endParaRPr lang="en-US"/>
        </a:p>
      </dgm:t>
    </dgm:pt>
    <dgm:pt modelId="{3F6E2E54-B351-4613-8508-9DD1401C4BA1}" type="parTrans" cxnId="{713B7AF6-78FC-4177-B9C1-D964F263F9A1}">
      <dgm:prSet/>
      <dgm:spPr/>
      <dgm:t>
        <a:bodyPr/>
        <a:lstStyle/>
        <a:p>
          <a:endParaRPr lang="en-US"/>
        </a:p>
      </dgm:t>
    </dgm:pt>
    <dgm:pt modelId="{4A4527B7-9E53-4184-9D71-7878F8E8A7B5}" type="sibTrans" cxnId="{713B7AF6-78FC-4177-B9C1-D964F263F9A1}">
      <dgm:prSet/>
      <dgm:spPr/>
      <dgm:t>
        <a:bodyPr/>
        <a:lstStyle/>
        <a:p>
          <a:endParaRPr lang="en-US"/>
        </a:p>
      </dgm:t>
    </dgm:pt>
    <dgm:pt modelId="{E5AC8E41-E86F-4CCB-94ED-262689B5CC93}">
      <dgm:prSet/>
      <dgm:spPr/>
      <dgm:t>
        <a:bodyPr/>
        <a:lstStyle/>
        <a:p>
          <a:r>
            <a:rPr lang="en-US" b="1"/>
            <a:t>The goal of ensemble methods is to combine the predictions of several base estimators built with a given learning algorithm in order to improve generalizability / robustness over a single estimator.</a:t>
          </a:r>
          <a:endParaRPr lang="en-US"/>
        </a:p>
      </dgm:t>
    </dgm:pt>
    <dgm:pt modelId="{3D6AD92E-7A6D-4723-BB2B-2B12160585B9}" type="parTrans" cxnId="{ABDEC9AC-43CA-4C51-B890-CA66EEBF189F}">
      <dgm:prSet/>
      <dgm:spPr/>
      <dgm:t>
        <a:bodyPr/>
        <a:lstStyle/>
        <a:p>
          <a:endParaRPr lang="en-US"/>
        </a:p>
      </dgm:t>
    </dgm:pt>
    <dgm:pt modelId="{584F550B-62F4-4D12-A7AF-E7F43729B2B0}" type="sibTrans" cxnId="{ABDEC9AC-43CA-4C51-B890-CA66EEBF189F}">
      <dgm:prSet/>
      <dgm:spPr/>
      <dgm:t>
        <a:bodyPr/>
        <a:lstStyle/>
        <a:p>
          <a:endParaRPr lang="en-US"/>
        </a:p>
      </dgm:t>
    </dgm:pt>
    <dgm:pt modelId="{80597BED-85F1-49A8-A3F8-76637131B580}">
      <dgm:prSet/>
      <dgm:spPr/>
      <dgm:t>
        <a:bodyPr/>
        <a:lstStyle/>
        <a:p>
          <a:r>
            <a:rPr lang="en-US"/>
            <a:t>Two families of ensemble methods are usually distinguished:</a:t>
          </a:r>
        </a:p>
      </dgm:t>
    </dgm:pt>
    <dgm:pt modelId="{EB33CFE5-5A7A-4934-9D8D-0713CAF7580A}" type="parTrans" cxnId="{CCB29515-8EC9-423A-A9FE-EC6DBC5B97E6}">
      <dgm:prSet/>
      <dgm:spPr/>
      <dgm:t>
        <a:bodyPr/>
        <a:lstStyle/>
        <a:p>
          <a:endParaRPr lang="en-US"/>
        </a:p>
      </dgm:t>
    </dgm:pt>
    <dgm:pt modelId="{A70F5FE9-6CBB-4946-AB2C-FCDCC75F657E}" type="sibTrans" cxnId="{CCB29515-8EC9-423A-A9FE-EC6DBC5B97E6}">
      <dgm:prSet/>
      <dgm:spPr/>
      <dgm:t>
        <a:bodyPr/>
        <a:lstStyle/>
        <a:p>
          <a:endParaRPr lang="en-US"/>
        </a:p>
      </dgm:t>
    </dgm:pt>
    <dgm:pt modelId="{BD9CB2C1-8909-427F-9104-7640D094EA07}">
      <dgm:prSet/>
      <dgm:spPr/>
      <dgm:t>
        <a:bodyPr/>
        <a:lstStyle/>
        <a:p>
          <a:r>
            <a:rPr lang="en-US"/>
            <a:t>In averaging methods, the driving principle is to build several estimators independently and then to average their predictions. On average, the combined estimator is usually better than any of the single base estimator because its variance is reduced.</a:t>
          </a:r>
        </a:p>
      </dgm:t>
    </dgm:pt>
    <dgm:pt modelId="{46ECFBA1-E583-4E19-8E70-7281DBA1229B}" type="parTrans" cxnId="{F1C03100-CDBE-461F-AF3C-FEAF0AD39CF8}">
      <dgm:prSet/>
      <dgm:spPr/>
      <dgm:t>
        <a:bodyPr/>
        <a:lstStyle/>
        <a:p>
          <a:endParaRPr lang="en-US"/>
        </a:p>
      </dgm:t>
    </dgm:pt>
    <dgm:pt modelId="{BC1BD167-34BD-4EB7-9108-BE32019CC8EF}" type="sibTrans" cxnId="{F1C03100-CDBE-461F-AF3C-FEAF0AD39CF8}">
      <dgm:prSet/>
      <dgm:spPr/>
      <dgm:t>
        <a:bodyPr/>
        <a:lstStyle/>
        <a:p>
          <a:endParaRPr lang="en-US"/>
        </a:p>
      </dgm:t>
    </dgm:pt>
    <dgm:pt modelId="{223BD9BC-1E14-4F79-A230-2ACE6DEFD5B1}">
      <dgm:prSet/>
      <dgm:spPr/>
      <dgm:t>
        <a:bodyPr/>
        <a:lstStyle/>
        <a:p>
          <a:r>
            <a:rPr lang="en-US"/>
            <a:t>Examples: Bagging methods, Forests of randomized trees, etcetera</a:t>
          </a:r>
        </a:p>
      </dgm:t>
    </dgm:pt>
    <dgm:pt modelId="{CA568A15-AE7F-4D85-85C1-6952E014127F}" type="parTrans" cxnId="{F6110D45-C765-45D5-9CD5-4C4C76852E95}">
      <dgm:prSet/>
      <dgm:spPr/>
      <dgm:t>
        <a:bodyPr/>
        <a:lstStyle/>
        <a:p>
          <a:endParaRPr lang="en-US"/>
        </a:p>
      </dgm:t>
    </dgm:pt>
    <dgm:pt modelId="{53E91796-FEC4-48D0-8355-B0AA09619EFD}" type="sibTrans" cxnId="{F6110D45-C765-45D5-9CD5-4C4C76852E95}">
      <dgm:prSet/>
      <dgm:spPr/>
      <dgm:t>
        <a:bodyPr/>
        <a:lstStyle/>
        <a:p>
          <a:endParaRPr lang="en-US"/>
        </a:p>
      </dgm:t>
    </dgm:pt>
    <dgm:pt modelId="{B2E14013-9B2A-4EE2-9157-BD0F1EAA2357}">
      <dgm:prSet/>
      <dgm:spPr/>
      <dgm:t>
        <a:bodyPr/>
        <a:lstStyle/>
        <a:p>
          <a:r>
            <a:rPr lang="en-US"/>
            <a:t>By contrast, in boosting methods, base estimators are built sequentially and one tries to reduce the bias of the combined estimator. The motivation is to combine several weak models to produce a powerful ensemble.</a:t>
          </a:r>
        </a:p>
      </dgm:t>
    </dgm:pt>
    <dgm:pt modelId="{0C03C486-F878-4F38-98C9-7FB0865F2826}" type="parTrans" cxnId="{FDCCD789-AF81-40AF-A688-34D48B9E2EE8}">
      <dgm:prSet/>
      <dgm:spPr/>
      <dgm:t>
        <a:bodyPr/>
        <a:lstStyle/>
        <a:p>
          <a:endParaRPr lang="en-US"/>
        </a:p>
      </dgm:t>
    </dgm:pt>
    <dgm:pt modelId="{B754221F-7BD3-4828-8DD0-D7D5DE0DDB31}" type="sibTrans" cxnId="{FDCCD789-AF81-40AF-A688-34D48B9E2EE8}">
      <dgm:prSet/>
      <dgm:spPr/>
      <dgm:t>
        <a:bodyPr/>
        <a:lstStyle/>
        <a:p>
          <a:endParaRPr lang="en-US"/>
        </a:p>
      </dgm:t>
    </dgm:pt>
    <dgm:pt modelId="{226681BF-38AB-40BC-A0DF-26102A1AAFAA}">
      <dgm:prSet/>
      <dgm:spPr/>
      <dgm:t>
        <a:bodyPr/>
        <a:lstStyle/>
        <a:p>
          <a:r>
            <a:rPr lang="en-US"/>
            <a:t>Examples: AdaBoost, Gradient Tree Boosting,etcetera</a:t>
          </a:r>
        </a:p>
      </dgm:t>
    </dgm:pt>
    <dgm:pt modelId="{F0BFB216-6BFC-41DE-B283-0933F24B2F70}" type="parTrans" cxnId="{1B5B27B6-CC17-4B54-B32F-2F1E72DD9CCC}">
      <dgm:prSet/>
      <dgm:spPr/>
      <dgm:t>
        <a:bodyPr/>
        <a:lstStyle/>
        <a:p>
          <a:endParaRPr lang="en-US"/>
        </a:p>
      </dgm:t>
    </dgm:pt>
    <dgm:pt modelId="{9FA623A6-CE5D-47B8-A27D-288F04DD0B3C}" type="sibTrans" cxnId="{1B5B27B6-CC17-4B54-B32F-2F1E72DD9CCC}">
      <dgm:prSet/>
      <dgm:spPr/>
      <dgm:t>
        <a:bodyPr/>
        <a:lstStyle/>
        <a:p>
          <a:endParaRPr lang="en-US"/>
        </a:p>
      </dgm:t>
    </dgm:pt>
    <dgm:pt modelId="{1E60C21C-15DE-4489-BD9A-A5E0CE816250}" type="pres">
      <dgm:prSet presAssocID="{11CF763E-B79B-44D0-BFD0-5874E8D869C0}" presName="linear" presStyleCnt="0">
        <dgm:presLayoutVars>
          <dgm:animLvl val="lvl"/>
          <dgm:resizeHandles val="exact"/>
        </dgm:presLayoutVars>
      </dgm:prSet>
      <dgm:spPr/>
    </dgm:pt>
    <dgm:pt modelId="{871848B0-0304-4A65-9DD9-5B55127C4491}" type="pres">
      <dgm:prSet presAssocID="{CFB516A5-E075-45C5-9E58-ACD730838218}" presName="parentText" presStyleLbl="node1" presStyleIdx="0" presStyleCnt="8">
        <dgm:presLayoutVars>
          <dgm:chMax val="0"/>
          <dgm:bulletEnabled val="1"/>
        </dgm:presLayoutVars>
      </dgm:prSet>
      <dgm:spPr/>
    </dgm:pt>
    <dgm:pt modelId="{B8297C04-CCE9-4478-8CEC-CFAA04C54D8E}" type="pres">
      <dgm:prSet presAssocID="{13F4FDFA-6DEE-454F-9920-F440EA469766}" presName="spacer" presStyleCnt="0"/>
      <dgm:spPr/>
    </dgm:pt>
    <dgm:pt modelId="{E84CCE89-CC4F-4257-8BB3-8C10952FCAF1}" type="pres">
      <dgm:prSet presAssocID="{B13A2C12-50A8-420D-9F1A-A710C314BF95}" presName="parentText" presStyleLbl="node1" presStyleIdx="1" presStyleCnt="8">
        <dgm:presLayoutVars>
          <dgm:chMax val="0"/>
          <dgm:bulletEnabled val="1"/>
        </dgm:presLayoutVars>
      </dgm:prSet>
      <dgm:spPr/>
    </dgm:pt>
    <dgm:pt modelId="{1080AD86-143B-4070-B7F6-427BE06897AC}" type="pres">
      <dgm:prSet presAssocID="{4A4527B7-9E53-4184-9D71-7878F8E8A7B5}" presName="spacer" presStyleCnt="0"/>
      <dgm:spPr/>
    </dgm:pt>
    <dgm:pt modelId="{B8AC84AE-4FB7-48B6-B0C3-6996B3B74BEF}" type="pres">
      <dgm:prSet presAssocID="{E5AC8E41-E86F-4CCB-94ED-262689B5CC93}" presName="parentText" presStyleLbl="node1" presStyleIdx="2" presStyleCnt="8">
        <dgm:presLayoutVars>
          <dgm:chMax val="0"/>
          <dgm:bulletEnabled val="1"/>
        </dgm:presLayoutVars>
      </dgm:prSet>
      <dgm:spPr/>
    </dgm:pt>
    <dgm:pt modelId="{B12753F1-8FA9-4F94-9738-F4AC8FE4E96A}" type="pres">
      <dgm:prSet presAssocID="{584F550B-62F4-4D12-A7AF-E7F43729B2B0}" presName="spacer" presStyleCnt="0"/>
      <dgm:spPr/>
    </dgm:pt>
    <dgm:pt modelId="{E510AFB7-B282-4FB1-8805-2E7389AA6650}" type="pres">
      <dgm:prSet presAssocID="{80597BED-85F1-49A8-A3F8-76637131B580}" presName="parentText" presStyleLbl="node1" presStyleIdx="3" presStyleCnt="8">
        <dgm:presLayoutVars>
          <dgm:chMax val="0"/>
          <dgm:bulletEnabled val="1"/>
        </dgm:presLayoutVars>
      </dgm:prSet>
      <dgm:spPr/>
    </dgm:pt>
    <dgm:pt modelId="{304F3E64-98D8-45A0-ACF3-7608717CBD11}" type="pres">
      <dgm:prSet presAssocID="{A70F5FE9-6CBB-4946-AB2C-FCDCC75F657E}" presName="spacer" presStyleCnt="0"/>
      <dgm:spPr/>
    </dgm:pt>
    <dgm:pt modelId="{4DA64053-D31E-42A2-90D2-D3C10B310A8E}" type="pres">
      <dgm:prSet presAssocID="{BD9CB2C1-8909-427F-9104-7640D094EA07}" presName="parentText" presStyleLbl="node1" presStyleIdx="4" presStyleCnt="8">
        <dgm:presLayoutVars>
          <dgm:chMax val="0"/>
          <dgm:bulletEnabled val="1"/>
        </dgm:presLayoutVars>
      </dgm:prSet>
      <dgm:spPr/>
    </dgm:pt>
    <dgm:pt modelId="{F0EBAAF5-9773-473A-99DD-8A039B144CD0}" type="pres">
      <dgm:prSet presAssocID="{BC1BD167-34BD-4EB7-9108-BE32019CC8EF}" presName="spacer" presStyleCnt="0"/>
      <dgm:spPr/>
    </dgm:pt>
    <dgm:pt modelId="{E6FCA843-5731-4917-86E1-870BFB17D3C1}" type="pres">
      <dgm:prSet presAssocID="{223BD9BC-1E14-4F79-A230-2ACE6DEFD5B1}" presName="parentText" presStyleLbl="node1" presStyleIdx="5" presStyleCnt="8">
        <dgm:presLayoutVars>
          <dgm:chMax val="0"/>
          <dgm:bulletEnabled val="1"/>
        </dgm:presLayoutVars>
      </dgm:prSet>
      <dgm:spPr/>
    </dgm:pt>
    <dgm:pt modelId="{37FACCF5-3E05-434C-B3A8-4459A5A647FC}" type="pres">
      <dgm:prSet presAssocID="{53E91796-FEC4-48D0-8355-B0AA09619EFD}" presName="spacer" presStyleCnt="0"/>
      <dgm:spPr/>
    </dgm:pt>
    <dgm:pt modelId="{B096EFBC-4506-4720-A8EE-16CEE183E1B6}" type="pres">
      <dgm:prSet presAssocID="{B2E14013-9B2A-4EE2-9157-BD0F1EAA2357}" presName="parentText" presStyleLbl="node1" presStyleIdx="6" presStyleCnt="8">
        <dgm:presLayoutVars>
          <dgm:chMax val="0"/>
          <dgm:bulletEnabled val="1"/>
        </dgm:presLayoutVars>
      </dgm:prSet>
      <dgm:spPr/>
    </dgm:pt>
    <dgm:pt modelId="{64A4567B-1884-4F51-8527-820A524C0AC2}" type="pres">
      <dgm:prSet presAssocID="{B754221F-7BD3-4828-8DD0-D7D5DE0DDB31}" presName="spacer" presStyleCnt="0"/>
      <dgm:spPr/>
    </dgm:pt>
    <dgm:pt modelId="{D6966A46-A459-4A57-BD21-CD97FA44BE9B}" type="pres">
      <dgm:prSet presAssocID="{226681BF-38AB-40BC-A0DF-26102A1AAFAA}" presName="parentText" presStyleLbl="node1" presStyleIdx="7" presStyleCnt="8">
        <dgm:presLayoutVars>
          <dgm:chMax val="0"/>
          <dgm:bulletEnabled val="1"/>
        </dgm:presLayoutVars>
      </dgm:prSet>
      <dgm:spPr/>
    </dgm:pt>
  </dgm:ptLst>
  <dgm:cxnLst>
    <dgm:cxn modelId="{F1C03100-CDBE-461F-AF3C-FEAF0AD39CF8}" srcId="{11CF763E-B79B-44D0-BFD0-5874E8D869C0}" destId="{BD9CB2C1-8909-427F-9104-7640D094EA07}" srcOrd="4" destOrd="0" parTransId="{46ECFBA1-E583-4E19-8E70-7281DBA1229B}" sibTransId="{BC1BD167-34BD-4EB7-9108-BE32019CC8EF}"/>
    <dgm:cxn modelId="{CCB29515-8EC9-423A-A9FE-EC6DBC5B97E6}" srcId="{11CF763E-B79B-44D0-BFD0-5874E8D869C0}" destId="{80597BED-85F1-49A8-A3F8-76637131B580}" srcOrd="3" destOrd="0" parTransId="{EB33CFE5-5A7A-4934-9D8D-0713CAF7580A}" sibTransId="{A70F5FE9-6CBB-4946-AB2C-FCDCC75F657E}"/>
    <dgm:cxn modelId="{5CEEE221-DC4C-47F3-A71E-79F9381BF20C}" type="presOf" srcId="{CFB516A5-E075-45C5-9E58-ACD730838218}" destId="{871848B0-0304-4A65-9DD9-5B55127C4491}" srcOrd="0" destOrd="0" presId="urn:microsoft.com/office/officeart/2005/8/layout/vList2"/>
    <dgm:cxn modelId="{C949FC22-C2F9-4284-9418-156EF343DB14}" type="presOf" srcId="{B13A2C12-50A8-420D-9F1A-A710C314BF95}" destId="{E84CCE89-CC4F-4257-8BB3-8C10952FCAF1}" srcOrd="0" destOrd="0" presId="urn:microsoft.com/office/officeart/2005/8/layout/vList2"/>
    <dgm:cxn modelId="{208B4826-EC27-48F0-ABA9-C622E5A81DE4}" type="presOf" srcId="{11CF763E-B79B-44D0-BFD0-5874E8D869C0}" destId="{1E60C21C-15DE-4489-BD9A-A5E0CE816250}" srcOrd="0" destOrd="0" presId="urn:microsoft.com/office/officeart/2005/8/layout/vList2"/>
    <dgm:cxn modelId="{F6110D45-C765-45D5-9CD5-4C4C76852E95}" srcId="{11CF763E-B79B-44D0-BFD0-5874E8D869C0}" destId="{223BD9BC-1E14-4F79-A230-2ACE6DEFD5B1}" srcOrd="5" destOrd="0" parTransId="{CA568A15-AE7F-4D85-85C1-6952E014127F}" sibTransId="{53E91796-FEC4-48D0-8355-B0AA09619EFD}"/>
    <dgm:cxn modelId="{F670F746-1A7F-438A-9BDE-8C9049835481}" type="presOf" srcId="{B2E14013-9B2A-4EE2-9157-BD0F1EAA2357}" destId="{B096EFBC-4506-4720-A8EE-16CEE183E1B6}" srcOrd="0" destOrd="0" presId="urn:microsoft.com/office/officeart/2005/8/layout/vList2"/>
    <dgm:cxn modelId="{B41E326E-DCEE-4C79-A3AC-AB7587230928}" srcId="{11CF763E-B79B-44D0-BFD0-5874E8D869C0}" destId="{CFB516A5-E075-45C5-9E58-ACD730838218}" srcOrd="0" destOrd="0" parTransId="{119B7D98-5207-4E54-A887-3BAF7661DB65}" sibTransId="{13F4FDFA-6DEE-454F-9920-F440EA469766}"/>
    <dgm:cxn modelId="{FDCCD789-AF81-40AF-A688-34D48B9E2EE8}" srcId="{11CF763E-B79B-44D0-BFD0-5874E8D869C0}" destId="{B2E14013-9B2A-4EE2-9157-BD0F1EAA2357}" srcOrd="6" destOrd="0" parTransId="{0C03C486-F878-4F38-98C9-7FB0865F2826}" sibTransId="{B754221F-7BD3-4828-8DD0-D7D5DE0DDB31}"/>
    <dgm:cxn modelId="{69DCF29D-E22B-4638-AFE9-58EFF5FF56C0}" type="presOf" srcId="{223BD9BC-1E14-4F79-A230-2ACE6DEFD5B1}" destId="{E6FCA843-5731-4917-86E1-870BFB17D3C1}" srcOrd="0" destOrd="0" presId="urn:microsoft.com/office/officeart/2005/8/layout/vList2"/>
    <dgm:cxn modelId="{4A8530A5-2D22-4256-BF0D-575F0CB7D8DA}" type="presOf" srcId="{BD9CB2C1-8909-427F-9104-7640D094EA07}" destId="{4DA64053-D31E-42A2-90D2-D3C10B310A8E}" srcOrd="0" destOrd="0" presId="urn:microsoft.com/office/officeart/2005/8/layout/vList2"/>
    <dgm:cxn modelId="{59BBADA9-7FBC-40E5-8711-1FC0E47A2E7D}" type="presOf" srcId="{226681BF-38AB-40BC-A0DF-26102A1AAFAA}" destId="{D6966A46-A459-4A57-BD21-CD97FA44BE9B}" srcOrd="0" destOrd="0" presId="urn:microsoft.com/office/officeart/2005/8/layout/vList2"/>
    <dgm:cxn modelId="{ABDEC9AC-43CA-4C51-B890-CA66EEBF189F}" srcId="{11CF763E-B79B-44D0-BFD0-5874E8D869C0}" destId="{E5AC8E41-E86F-4CCB-94ED-262689B5CC93}" srcOrd="2" destOrd="0" parTransId="{3D6AD92E-7A6D-4723-BB2B-2B12160585B9}" sibTransId="{584F550B-62F4-4D12-A7AF-E7F43729B2B0}"/>
    <dgm:cxn modelId="{1B5B27B6-CC17-4B54-B32F-2F1E72DD9CCC}" srcId="{11CF763E-B79B-44D0-BFD0-5874E8D869C0}" destId="{226681BF-38AB-40BC-A0DF-26102A1AAFAA}" srcOrd="7" destOrd="0" parTransId="{F0BFB216-6BFC-41DE-B283-0933F24B2F70}" sibTransId="{9FA623A6-CE5D-47B8-A27D-288F04DD0B3C}"/>
    <dgm:cxn modelId="{22615DC4-E5CB-46AD-9479-B484E381AEF6}" type="presOf" srcId="{E5AC8E41-E86F-4CCB-94ED-262689B5CC93}" destId="{B8AC84AE-4FB7-48B6-B0C3-6996B3B74BEF}" srcOrd="0" destOrd="0" presId="urn:microsoft.com/office/officeart/2005/8/layout/vList2"/>
    <dgm:cxn modelId="{713B7AF6-78FC-4177-B9C1-D964F263F9A1}" srcId="{11CF763E-B79B-44D0-BFD0-5874E8D869C0}" destId="{B13A2C12-50A8-420D-9F1A-A710C314BF95}" srcOrd="1" destOrd="0" parTransId="{3F6E2E54-B351-4613-8508-9DD1401C4BA1}" sibTransId="{4A4527B7-9E53-4184-9D71-7878F8E8A7B5}"/>
    <dgm:cxn modelId="{66212AF7-C996-4E23-8BD9-5D9E24C2EC7A}" type="presOf" srcId="{80597BED-85F1-49A8-A3F8-76637131B580}" destId="{E510AFB7-B282-4FB1-8805-2E7389AA6650}" srcOrd="0" destOrd="0" presId="urn:microsoft.com/office/officeart/2005/8/layout/vList2"/>
    <dgm:cxn modelId="{40DF4C8B-9395-49A7-B125-B9C9C9BAF0DC}" type="presParOf" srcId="{1E60C21C-15DE-4489-BD9A-A5E0CE816250}" destId="{871848B0-0304-4A65-9DD9-5B55127C4491}" srcOrd="0" destOrd="0" presId="urn:microsoft.com/office/officeart/2005/8/layout/vList2"/>
    <dgm:cxn modelId="{AF174E88-2AFF-4D05-9996-308261137C5E}" type="presParOf" srcId="{1E60C21C-15DE-4489-BD9A-A5E0CE816250}" destId="{B8297C04-CCE9-4478-8CEC-CFAA04C54D8E}" srcOrd="1" destOrd="0" presId="urn:microsoft.com/office/officeart/2005/8/layout/vList2"/>
    <dgm:cxn modelId="{3169B77B-67E1-4930-8A63-2FE5B8581F67}" type="presParOf" srcId="{1E60C21C-15DE-4489-BD9A-A5E0CE816250}" destId="{E84CCE89-CC4F-4257-8BB3-8C10952FCAF1}" srcOrd="2" destOrd="0" presId="urn:microsoft.com/office/officeart/2005/8/layout/vList2"/>
    <dgm:cxn modelId="{82E3FACC-1236-4398-83AD-6995ECFA0FC3}" type="presParOf" srcId="{1E60C21C-15DE-4489-BD9A-A5E0CE816250}" destId="{1080AD86-143B-4070-B7F6-427BE06897AC}" srcOrd="3" destOrd="0" presId="urn:microsoft.com/office/officeart/2005/8/layout/vList2"/>
    <dgm:cxn modelId="{ED7A1A0D-20A0-4937-9352-9F2D950EB9F1}" type="presParOf" srcId="{1E60C21C-15DE-4489-BD9A-A5E0CE816250}" destId="{B8AC84AE-4FB7-48B6-B0C3-6996B3B74BEF}" srcOrd="4" destOrd="0" presId="urn:microsoft.com/office/officeart/2005/8/layout/vList2"/>
    <dgm:cxn modelId="{9205B2F0-2171-46CF-82F8-6E96E63BDF33}" type="presParOf" srcId="{1E60C21C-15DE-4489-BD9A-A5E0CE816250}" destId="{B12753F1-8FA9-4F94-9738-F4AC8FE4E96A}" srcOrd="5" destOrd="0" presId="urn:microsoft.com/office/officeart/2005/8/layout/vList2"/>
    <dgm:cxn modelId="{EC0D1FED-3C90-4FCE-B8A2-A6027AE92CFD}" type="presParOf" srcId="{1E60C21C-15DE-4489-BD9A-A5E0CE816250}" destId="{E510AFB7-B282-4FB1-8805-2E7389AA6650}" srcOrd="6" destOrd="0" presId="urn:microsoft.com/office/officeart/2005/8/layout/vList2"/>
    <dgm:cxn modelId="{69C971C7-F784-4BE9-B3B8-45A1A056A48B}" type="presParOf" srcId="{1E60C21C-15DE-4489-BD9A-A5E0CE816250}" destId="{304F3E64-98D8-45A0-ACF3-7608717CBD11}" srcOrd="7" destOrd="0" presId="urn:microsoft.com/office/officeart/2005/8/layout/vList2"/>
    <dgm:cxn modelId="{4A664B86-E4DC-40E9-9885-5EF04E8BE4BB}" type="presParOf" srcId="{1E60C21C-15DE-4489-BD9A-A5E0CE816250}" destId="{4DA64053-D31E-42A2-90D2-D3C10B310A8E}" srcOrd="8" destOrd="0" presId="urn:microsoft.com/office/officeart/2005/8/layout/vList2"/>
    <dgm:cxn modelId="{3B5E4485-6A0D-4E5E-AFF0-E50C1113FFE1}" type="presParOf" srcId="{1E60C21C-15DE-4489-BD9A-A5E0CE816250}" destId="{F0EBAAF5-9773-473A-99DD-8A039B144CD0}" srcOrd="9" destOrd="0" presId="urn:microsoft.com/office/officeart/2005/8/layout/vList2"/>
    <dgm:cxn modelId="{08166E15-AD0E-4877-AA31-AF83B178976D}" type="presParOf" srcId="{1E60C21C-15DE-4489-BD9A-A5E0CE816250}" destId="{E6FCA843-5731-4917-86E1-870BFB17D3C1}" srcOrd="10" destOrd="0" presId="urn:microsoft.com/office/officeart/2005/8/layout/vList2"/>
    <dgm:cxn modelId="{B5760C6D-3B06-429D-8F4F-95625FFC6AA8}" type="presParOf" srcId="{1E60C21C-15DE-4489-BD9A-A5E0CE816250}" destId="{37FACCF5-3E05-434C-B3A8-4459A5A647FC}" srcOrd="11" destOrd="0" presId="urn:microsoft.com/office/officeart/2005/8/layout/vList2"/>
    <dgm:cxn modelId="{4C40D74C-A81F-4679-B85A-742A1C3D3000}" type="presParOf" srcId="{1E60C21C-15DE-4489-BD9A-A5E0CE816250}" destId="{B096EFBC-4506-4720-A8EE-16CEE183E1B6}" srcOrd="12" destOrd="0" presId="urn:microsoft.com/office/officeart/2005/8/layout/vList2"/>
    <dgm:cxn modelId="{417BEF6A-A529-4701-919E-2AB8BDAEB41E}" type="presParOf" srcId="{1E60C21C-15DE-4489-BD9A-A5E0CE816250}" destId="{64A4567B-1884-4F51-8527-820A524C0AC2}" srcOrd="13" destOrd="0" presId="urn:microsoft.com/office/officeart/2005/8/layout/vList2"/>
    <dgm:cxn modelId="{ABBDA849-F092-4ECD-8263-3063BC3F8158}" type="presParOf" srcId="{1E60C21C-15DE-4489-BD9A-A5E0CE816250}" destId="{D6966A46-A459-4A57-BD21-CD97FA44BE9B}"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B413FB-A489-47E6-B26B-6EEDF03582DF}"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2554FC67-6E3C-4192-8119-3C7E27A4BE17}">
      <dgm:prSet/>
      <dgm:spPr/>
      <dgm:t>
        <a:bodyPr/>
        <a:lstStyle/>
        <a:p>
          <a:r>
            <a:rPr lang="en-US" b="1"/>
            <a:t>The use case assigned revolves around uneven label points hence there is high probality of not achieving a good fit. Hence, I have tried different ensembele techniques that can lower variance and bias and help achieve good scores. (Just as a reminder, I have already applied variance threshold of 0.01 to ensure that risk of models is low).</a:t>
          </a:r>
          <a:endParaRPr lang="en-US"/>
        </a:p>
      </dgm:t>
    </dgm:pt>
    <dgm:pt modelId="{C7D16E5C-105C-4E9D-B19E-5D8CBE1C6FE1}" type="parTrans" cxnId="{1DC2319D-E080-4F08-B0E3-BA291F9EFE1A}">
      <dgm:prSet/>
      <dgm:spPr/>
      <dgm:t>
        <a:bodyPr/>
        <a:lstStyle/>
        <a:p>
          <a:endParaRPr lang="en-US"/>
        </a:p>
      </dgm:t>
    </dgm:pt>
    <dgm:pt modelId="{5ED4E938-024A-475A-AFC7-CCDAFABAE70E}" type="sibTrans" cxnId="{1DC2319D-E080-4F08-B0E3-BA291F9EFE1A}">
      <dgm:prSet/>
      <dgm:spPr/>
      <dgm:t>
        <a:bodyPr/>
        <a:lstStyle/>
        <a:p>
          <a:endParaRPr lang="en-US"/>
        </a:p>
      </dgm:t>
    </dgm:pt>
    <dgm:pt modelId="{9890BD6B-1A62-42F2-87D3-673A86D288D9}">
      <dgm:prSet/>
      <dgm:spPr/>
      <dgm:t>
        <a:bodyPr/>
        <a:lstStyle/>
        <a:p>
          <a:r>
            <a:rPr lang="en-US" b="1"/>
            <a:t>The theories in the above two cells explain why I have chosen Model 1, Model 2, Model 3, Model 4, Model 5, Model 6 and Model7</a:t>
          </a:r>
          <a:endParaRPr lang="en-US"/>
        </a:p>
      </dgm:t>
    </dgm:pt>
    <dgm:pt modelId="{2B9417ED-C5BE-4AA1-9F1A-FC2BFB159C7C}" type="parTrans" cxnId="{86CC8C4E-A7E4-483D-8CDF-B67E8C297BED}">
      <dgm:prSet/>
      <dgm:spPr/>
      <dgm:t>
        <a:bodyPr/>
        <a:lstStyle/>
        <a:p>
          <a:endParaRPr lang="en-US"/>
        </a:p>
      </dgm:t>
    </dgm:pt>
    <dgm:pt modelId="{8F36F36D-3604-44E0-9857-C39D4BACE8B7}" type="sibTrans" cxnId="{86CC8C4E-A7E4-483D-8CDF-B67E8C297BED}">
      <dgm:prSet/>
      <dgm:spPr/>
      <dgm:t>
        <a:bodyPr/>
        <a:lstStyle/>
        <a:p>
          <a:endParaRPr lang="en-US"/>
        </a:p>
      </dgm:t>
    </dgm:pt>
    <dgm:pt modelId="{58055E94-19AA-405C-A1B4-5B5E01BDCFD6}" type="pres">
      <dgm:prSet presAssocID="{97B413FB-A489-47E6-B26B-6EEDF03582DF}" presName="hierChild1" presStyleCnt="0">
        <dgm:presLayoutVars>
          <dgm:chPref val="1"/>
          <dgm:dir/>
          <dgm:animOne val="branch"/>
          <dgm:animLvl val="lvl"/>
          <dgm:resizeHandles/>
        </dgm:presLayoutVars>
      </dgm:prSet>
      <dgm:spPr/>
    </dgm:pt>
    <dgm:pt modelId="{6DB660FA-0D03-47F1-A480-507F460E2DDF}" type="pres">
      <dgm:prSet presAssocID="{2554FC67-6E3C-4192-8119-3C7E27A4BE17}" presName="hierRoot1" presStyleCnt="0"/>
      <dgm:spPr/>
    </dgm:pt>
    <dgm:pt modelId="{250816F2-60FD-4CFE-8486-D7EBDE0F8B3C}" type="pres">
      <dgm:prSet presAssocID="{2554FC67-6E3C-4192-8119-3C7E27A4BE17}" presName="composite" presStyleCnt="0"/>
      <dgm:spPr/>
    </dgm:pt>
    <dgm:pt modelId="{CE01DB96-1318-4CCB-AF02-A2E756A754FD}" type="pres">
      <dgm:prSet presAssocID="{2554FC67-6E3C-4192-8119-3C7E27A4BE17}" presName="background" presStyleLbl="node0" presStyleIdx="0" presStyleCnt="2"/>
      <dgm:spPr/>
    </dgm:pt>
    <dgm:pt modelId="{80AF1681-0F13-44A4-930B-A9F08C7BC7A2}" type="pres">
      <dgm:prSet presAssocID="{2554FC67-6E3C-4192-8119-3C7E27A4BE17}" presName="text" presStyleLbl="fgAcc0" presStyleIdx="0" presStyleCnt="2">
        <dgm:presLayoutVars>
          <dgm:chPref val="3"/>
        </dgm:presLayoutVars>
      </dgm:prSet>
      <dgm:spPr/>
    </dgm:pt>
    <dgm:pt modelId="{CAF934CE-2A41-41DE-8609-24E05926294C}" type="pres">
      <dgm:prSet presAssocID="{2554FC67-6E3C-4192-8119-3C7E27A4BE17}" presName="hierChild2" presStyleCnt="0"/>
      <dgm:spPr/>
    </dgm:pt>
    <dgm:pt modelId="{A017CB27-74E0-4A5B-A107-D9416BD015B2}" type="pres">
      <dgm:prSet presAssocID="{9890BD6B-1A62-42F2-87D3-673A86D288D9}" presName="hierRoot1" presStyleCnt="0"/>
      <dgm:spPr/>
    </dgm:pt>
    <dgm:pt modelId="{BE41E59F-F9C1-41F2-B421-3A9462A4D9CF}" type="pres">
      <dgm:prSet presAssocID="{9890BD6B-1A62-42F2-87D3-673A86D288D9}" presName="composite" presStyleCnt="0"/>
      <dgm:spPr/>
    </dgm:pt>
    <dgm:pt modelId="{2A536D01-B669-4CE0-A7D2-121A7D2FFCD8}" type="pres">
      <dgm:prSet presAssocID="{9890BD6B-1A62-42F2-87D3-673A86D288D9}" presName="background" presStyleLbl="node0" presStyleIdx="1" presStyleCnt="2"/>
      <dgm:spPr/>
    </dgm:pt>
    <dgm:pt modelId="{C49AF13C-6FCC-446A-86EB-BA502D097CA9}" type="pres">
      <dgm:prSet presAssocID="{9890BD6B-1A62-42F2-87D3-673A86D288D9}" presName="text" presStyleLbl="fgAcc0" presStyleIdx="1" presStyleCnt="2">
        <dgm:presLayoutVars>
          <dgm:chPref val="3"/>
        </dgm:presLayoutVars>
      </dgm:prSet>
      <dgm:spPr/>
    </dgm:pt>
    <dgm:pt modelId="{54275C6D-6AC0-4E98-8FB8-3431853AEBA0}" type="pres">
      <dgm:prSet presAssocID="{9890BD6B-1A62-42F2-87D3-673A86D288D9}" presName="hierChild2" presStyleCnt="0"/>
      <dgm:spPr/>
    </dgm:pt>
  </dgm:ptLst>
  <dgm:cxnLst>
    <dgm:cxn modelId="{86CC8C4E-A7E4-483D-8CDF-B67E8C297BED}" srcId="{97B413FB-A489-47E6-B26B-6EEDF03582DF}" destId="{9890BD6B-1A62-42F2-87D3-673A86D288D9}" srcOrd="1" destOrd="0" parTransId="{2B9417ED-C5BE-4AA1-9F1A-FC2BFB159C7C}" sibTransId="{8F36F36D-3604-44E0-9857-C39D4BACE8B7}"/>
    <dgm:cxn modelId="{14259099-307B-4988-9F8B-6CC7DA9CD407}" type="presOf" srcId="{2554FC67-6E3C-4192-8119-3C7E27A4BE17}" destId="{80AF1681-0F13-44A4-930B-A9F08C7BC7A2}" srcOrd="0" destOrd="0" presId="urn:microsoft.com/office/officeart/2005/8/layout/hierarchy1"/>
    <dgm:cxn modelId="{1DC2319D-E080-4F08-B0E3-BA291F9EFE1A}" srcId="{97B413FB-A489-47E6-B26B-6EEDF03582DF}" destId="{2554FC67-6E3C-4192-8119-3C7E27A4BE17}" srcOrd="0" destOrd="0" parTransId="{C7D16E5C-105C-4E9D-B19E-5D8CBE1C6FE1}" sibTransId="{5ED4E938-024A-475A-AFC7-CCDAFABAE70E}"/>
    <dgm:cxn modelId="{DAD9EBB0-0EDC-4DC2-BF13-F2630576AD0B}" type="presOf" srcId="{97B413FB-A489-47E6-B26B-6EEDF03582DF}" destId="{58055E94-19AA-405C-A1B4-5B5E01BDCFD6}" srcOrd="0" destOrd="0" presId="urn:microsoft.com/office/officeart/2005/8/layout/hierarchy1"/>
    <dgm:cxn modelId="{712C80D4-43ED-4EF0-8310-A7823770C795}" type="presOf" srcId="{9890BD6B-1A62-42F2-87D3-673A86D288D9}" destId="{C49AF13C-6FCC-446A-86EB-BA502D097CA9}" srcOrd="0" destOrd="0" presId="urn:microsoft.com/office/officeart/2005/8/layout/hierarchy1"/>
    <dgm:cxn modelId="{8D85D25C-0320-4B0F-8A0A-89512E345FAF}" type="presParOf" srcId="{58055E94-19AA-405C-A1B4-5B5E01BDCFD6}" destId="{6DB660FA-0D03-47F1-A480-507F460E2DDF}" srcOrd="0" destOrd="0" presId="urn:microsoft.com/office/officeart/2005/8/layout/hierarchy1"/>
    <dgm:cxn modelId="{4FB4DDA0-D809-4C4A-AE3F-83C774065C3E}" type="presParOf" srcId="{6DB660FA-0D03-47F1-A480-507F460E2DDF}" destId="{250816F2-60FD-4CFE-8486-D7EBDE0F8B3C}" srcOrd="0" destOrd="0" presId="urn:microsoft.com/office/officeart/2005/8/layout/hierarchy1"/>
    <dgm:cxn modelId="{707CC0DE-D24C-46B0-8CC9-4F77E7D9D8D0}" type="presParOf" srcId="{250816F2-60FD-4CFE-8486-D7EBDE0F8B3C}" destId="{CE01DB96-1318-4CCB-AF02-A2E756A754FD}" srcOrd="0" destOrd="0" presId="urn:microsoft.com/office/officeart/2005/8/layout/hierarchy1"/>
    <dgm:cxn modelId="{00631DB2-C241-435D-BF37-BD263323D350}" type="presParOf" srcId="{250816F2-60FD-4CFE-8486-D7EBDE0F8B3C}" destId="{80AF1681-0F13-44A4-930B-A9F08C7BC7A2}" srcOrd="1" destOrd="0" presId="urn:microsoft.com/office/officeart/2005/8/layout/hierarchy1"/>
    <dgm:cxn modelId="{62165435-1435-4AB4-8C45-922D365E2B8A}" type="presParOf" srcId="{6DB660FA-0D03-47F1-A480-507F460E2DDF}" destId="{CAF934CE-2A41-41DE-8609-24E05926294C}" srcOrd="1" destOrd="0" presId="urn:microsoft.com/office/officeart/2005/8/layout/hierarchy1"/>
    <dgm:cxn modelId="{DF9E9BEC-4BAE-4BBE-BF85-35F0B29ADD3E}" type="presParOf" srcId="{58055E94-19AA-405C-A1B4-5B5E01BDCFD6}" destId="{A017CB27-74E0-4A5B-A107-D9416BD015B2}" srcOrd="1" destOrd="0" presId="urn:microsoft.com/office/officeart/2005/8/layout/hierarchy1"/>
    <dgm:cxn modelId="{2E9FACBD-3DE1-424F-9AF7-F6F3019C2834}" type="presParOf" srcId="{A017CB27-74E0-4A5B-A107-D9416BD015B2}" destId="{BE41E59F-F9C1-41F2-B421-3A9462A4D9CF}" srcOrd="0" destOrd="0" presId="urn:microsoft.com/office/officeart/2005/8/layout/hierarchy1"/>
    <dgm:cxn modelId="{FC234D55-18E4-42BB-BB9C-91FF0D557418}" type="presParOf" srcId="{BE41E59F-F9C1-41F2-B421-3A9462A4D9CF}" destId="{2A536D01-B669-4CE0-A7D2-121A7D2FFCD8}" srcOrd="0" destOrd="0" presId="urn:microsoft.com/office/officeart/2005/8/layout/hierarchy1"/>
    <dgm:cxn modelId="{3EC7895F-B1AB-47CC-A5E0-9B5AC299E95B}" type="presParOf" srcId="{BE41E59F-F9C1-41F2-B421-3A9462A4D9CF}" destId="{C49AF13C-6FCC-446A-86EB-BA502D097CA9}" srcOrd="1" destOrd="0" presId="urn:microsoft.com/office/officeart/2005/8/layout/hierarchy1"/>
    <dgm:cxn modelId="{DB5C665E-913F-4733-B82E-D5AC9AFABC3A}" type="presParOf" srcId="{A017CB27-74E0-4A5B-A107-D9416BD015B2}" destId="{54275C6D-6AC0-4E98-8FB8-3431853AEBA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D21E8-AB7E-4F6C-AD69-6D63B4E3B77A}">
      <dsp:nvSpPr>
        <dsp:cNvPr id="0" name=""/>
        <dsp:cNvSpPr/>
      </dsp:nvSpPr>
      <dsp:spPr>
        <a:xfrm>
          <a:off x="0" y="2297"/>
          <a:ext cx="6900512" cy="11645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FE0AAC-8528-4373-AD06-36D591F36779}">
      <dsp:nvSpPr>
        <dsp:cNvPr id="0" name=""/>
        <dsp:cNvSpPr/>
      </dsp:nvSpPr>
      <dsp:spPr>
        <a:xfrm>
          <a:off x="352272" y="264318"/>
          <a:ext cx="640494" cy="640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D7AC5D-D8BF-4FDD-8601-C64852A41FE8}">
      <dsp:nvSpPr>
        <dsp:cNvPr id="0" name=""/>
        <dsp:cNvSpPr/>
      </dsp:nvSpPr>
      <dsp:spPr>
        <a:xfrm>
          <a:off x="1345038" y="2297"/>
          <a:ext cx="5555473" cy="1164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47" tIns="123247" rIns="123247" bIns="123247" numCol="1" spcCol="1270" anchor="ctr" anchorCtr="0">
          <a:noAutofit/>
        </a:bodyPr>
        <a:lstStyle/>
        <a:p>
          <a:pPr marL="0" lvl="0" indent="0" algn="l" defTabSz="977900">
            <a:lnSpc>
              <a:spcPct val="90000"/>
            </a:lnSpc>
            <a:spcBef>
              <a:spcPct val="0"/>
            </a:spcBef>
            <a:spcAft>
              <a:spcPct val="35000"/>
            </a:spcAft>
            <a:buNone/>
          </a:pPr>
          <a:r>
            <a:rPr lang="en-US" sz="2200" kern="1200"/>
            <a:t># View 2: Analysis</a:t>
          </a:r>
        </a:p>
      </dsp:txBody>
      <dsp:txXfrm>
        <a:off x="1345038" y="2297"/>
        <a:ext cx="5555473" cy="1164535"/>
      </dsp:txXfrm>
    </dsp:sp>
    <dsp:sp modelId="{62D2EB71-9012-4678-B28C-75A40F03EBD9}">
      <dsp:nvSpPr>
        <dsp:cNvPr id="0" name=""/>
        <dsp:cNvSpPr/>
      </dsp:nvSpPr>
      <dsp:spPr>
        <a:xfrm>
          <a:off x="0" y="1457967"/>
          <a:ext cx="6900512" cy="11645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E9DA6-8D70-435F-A377-D4E34F881B78}">
      <dsp:nvSpPr>
        <dsp:cNvPr id="0" name=""/>
        <dsp:cNvSpPr/>
      </dsp:nvSpPr>
      <dsp:spPr>
        <a:xfrm>
          <a:off x="352272" y="1719988"/>
          <a:ext cx="640494" cy="640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434617-D3CD-40BE-B533-E38982DC4E84}">
      <dsp:nvSpPr>
        <dsp:cNvPr id="0" name=""/>
        <dsp:cNvSpPr/>
      </dsp:nvSpPr>
      <dsp:spPr>
        <a:xfrm>
          <a:off x="1345038" y="1457967"/>
          <a:ext cx="5555473" cy="1164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47" tIns="123247" rIns="123247" bIns="123247" numCol="1" spcCol="1270" anchor="ctr" anchorCtr="0">
          <a:noAutofit/>
        </a:bodyPr>
        <a:lstStyle/>
        <a:p>
          <a:pPr marL="0" lvl="0" indent="0" algn="l" defTabSz="977900">
            <a:lnSpc>
              <a:spcPct val="90000"/>
            </a:lnSpc>
            <a:spcBef>
              <a:spcPct val="0"/>
            </a:spcBef>
            <a:spcAft>
              <a:spcPct val="35000"/>
            </a:spcAft>
            <a:buNone/>
          </a:pPr>
          <a:r>
            <a:rPr lang="en-US" sz="2200" kern="1200"/>
            <a:t>1. It shows a random house at index 741.It is 1 storey 1846 and newer all styles, regular shape house that provides all public utilities and is sold by warranty deed for 257500.</a:t>
          </a:r>
        </a:p>
      </dsp:txBody>
      <dsp:txXfrm>
        <a:off x="1345038" y="1457967"/>
        <a:ext cx="5555473" cy="1164535"/>
      </dsp:txXfrm>
    </dsp:sp>
    <dsp:sp modelId="{3DE771FB-884D-4F09-9057-16A64FD7425D}">
      <dsp:nvSpPr>
        <dsp:cNvPr id="0" name=""/>
        <dsp:cNvSpPr/>
      </dsp:nvSpPr>
      <dsp:spPr>
        <a:xfrm>
          <a:off x="0" y="2913637"/>
          <a:ext cx="6900512" cy="11645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4E63B1-1E9F-444C-8C18-111C0D417449}">
      <dsp:nvSpPr>
        <dsp:cNvPr id="0" name=""/>
        <dsp:cNvSpPr/>
      </dsp:nvSpPr>
      <dsp:spPr>
        <a:xfrm>
          <a:off x="352272" y="3175658"/>
          <a:ext cx="640494" cy="640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304047-9D92-488F-824D-0E02414A022B}">
      <dsp:nvSpPr>
        <dsp:cNvPr id="0" name=""/>
        <dsp:cNvSpPr/>
      </dsp:nvSpPr>
      <dsp:spPr>
        <a:xfrm>
          <a:off x="1345038" y="2913637"/>
          <a:ext cx="5555473" cy="1164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47" tIns="123247" rIns="123247" bIns="123247" numCol="1" spcCol="1270" anchor="ctr" anchorCtr="0">
          <a:noAutofit/>
        </a:bodyPr>
        <a:lstStyle/>
        <a:p>
          <a:pPr marL="0" lvl="0" indent="0" algn="l" defTabSz="977900">
            <a:lnSpc>
              <a:spcPct val="90000"/>
            </a:lnSpc>
            <a:spcBef>
              <a:spcPct val="0"/>
            </a:spcBef>
            <a:spcAft>
              <a:spcPct val="35000"/>
            </a:spcAft>
            <a:buNone/>
          </a:pPr>
          <a:r>
            <a:rPr lang="en-US" sz="2200" kern="1200"/>
            <a:t># View 3: Analysis</a:t>
          </a:r>
        </a:p>
      </dsp:txBody>
      <dsp:txXfrm>
        <a:off x="1345038" y="2913637"/>
        <a:ext cx="5555473" cy="1164535"/>
      </dsp:txXfrm>
    </dsp:sp>
    <dsp:sp modelId="{B4CFF6BA-0D72-406A-8C60-79B42E2C41AB}">
      <dsp:nvSpPr>
        <dsp:cNvPr id="0" name=""/>
        <dsp:cNvSpPr/>
      </dsp:nvSpPr>
      <dsp:spPr>
        <a:xfrm>
          <a:off x="0" y="4369307"/>
          <a:ext cx="6900512" cy="116453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81B05A-AB65-4AD4-B42C-64DF311EE953}">
      <dsp:nvSpPr>
        <dsp:cNvPr id="0" name=""/>
        <dsp:cNvSpPr/>
      </dsp:nvSpPr>
      <dsp:spPr>
        <a:xfrm>
          <a:off x="352272" y="4631327"/>
          <a:ext cx="640494" cy="640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EE1ADD-7113-4CEA-B2FA-B3972EA23620}">
      <dsp:nvSpPr>
        <dsp:cNvPr id="0" name=""/>
        <dsp:cNvSpPr/>
      </dsp:nvSpPr>
      <dsp:spPr>
        <a:xfrm>
          <a:off x="1345038" y="4369307"/>
          <a:ext cx="5555473" cy="1164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47" tIns="123247" rIns="123247" bIns="123247" numCol="1" spcCol="1270" anchor="ctr" anchorCtr="0">
          <a:noAutofit/>
        </a:bodyPr>
        <a:lstStyle/>
        <a:p>
          <a:pPr marL="0" lvl="0" indent="0" algn="l" defTabSz="977900">
            <a:lnSpc>
              <a:spcPct val="90000"/>
            </a:lnSpc>
            <a:spcBef>
              <a:spcPct val="0"/>
            </a:spcBef>
            <a:spcAft>
              <a:spcPct val="35000"/>
            </a:spcAft>
            <a:buNone/>
          </a:pPr>
          <a:r>
            <a:rPr lang="en-US" sz="2200" kern="1200"/>
            <a:t>1. It represents last 5 rows. In which all are warranty deeds, sold in normal condition.</a:t>
          </a:r>
        </a:p>
      </dsp:txBody>
      <dsp:txXfrm>
        <a:off x="1345038" y="4369307"/>
        <a:ext cx="5555473" cy="11645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53A4B-0C86-44B7-B141-75B62AAFA526}">
      <dsp:nvSpPr>
        <dsp:cNvPr id="0" name=""/>
        <dsp:cNvSpPr/>
      </dsp:nvSpPr>
      <dsp:spPr>
        <a:xfrm>
          <a:off x="842" y="468461"/>
          <a:ext cx="3285155" cy="4599218"/>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24" tIns="330200" rIns="256124" bIns="330200" numCol="1" spcCol="1270" anchor="t" anchorCtr="0">
          <a:noAutofit/>
        </a:bodyPr>
        <a:lstStyle/>
        <a:p>
          <a:pPr marL="0" lvl="0" indent="0" algn="l" defTabSz="1155700">
            <a:lnSpc>
              <a:spcPct val="90000"/>
            </a:lnSpc>
            <a:spcBef>
              <a:spcPct val="0"/>
            </a:spcBef>
            <a:spcAft>
              <a:spcPct val="35000"/>
            </a:spcAft>
            <a:buNone/>
          </a:pPr>
          <a:r>
            <a:rPr lang="en-US" sz="2600" b="1" kern="1200"/>
            <a:t>Model 2:</a:t>
          </a:r>
          <a:r>
            <a:rPr lang="en-US" sz="2600" kern="1200"/>
            <a:t> </a:t>
          </a:r>
          <a:r>
            <a:rPr lang="en-US" sz="2600" b="1" kern="1200"/>
            <a:t>Random Forest Regressor With Default Hyper Parameter Tuning</a:t>
          </a:r>
          <a:endParaRPr lang="en-US" sz="2600" kern="1200"/>
        </a:p>
      </dsp:txBody>
      <dsp:txXfrm>
        <a:off x="842" y="2216164"/>
        <a:ext cx="3285155" cy="2759530"/>
      </dsp:txXfrm>
    </dsp:sp>
    <dsp:sp modelId="{DDB35E4C-D19F-4D2B-8A73-CC3697F60C39}">
      <dsp:nvSpPr>
        <dsp:cNvPr id="0" name=""/>
        <dsp:cNvSpPr/>
      </dsp:nvSpPr>
      <dsp:spPr>
        <a:xfrm>
          <a:off x="953537" y="928383"/>
          <a:ext cx="1379765" cy="1379765"/>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572" tIns="12700" rIns="10757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55599" y="1130445"/>
        <a:ext cx="975641" cy="975641"/>
      </dsp:txXfrm>
    </dsp:sp>
    <dsp:sp modelId="{93B7B149-560A-4A99-AC48-180AB5C6CB20}">
      <dsp:nvSpPr>
        <dsp:cNvPr id="0" name=""/>
        <dsp:cNvSpPr/>
      </dsp:nvSpPr>
      <dsp:spPr>
        <a:xfrm>
          <a:off x="842" y="5067607"/>
          <a:ext cx="3285155"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5F441-4E27-4DCA-90F7-8FC62EF8CD9F}">
      <dsp:nvSpPr>
        <dsp:cNvPr id="0" name=""/>
        <dsp:cNvSpPr/>
      </dsp:nvSpPr>
      <dsp:spPr>
        <a:xfrm>
          <a:off x="3614513" y="468461"/>
          <a:ext cx="3285155" cy="4599218"/>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24" tIns="330200" rIns="256124" bIns="330200" numCol="1" spcCol="1270" anchor="t" anchorCtr="0">
          <a:noAutofit/>
        </a:bodyPr>
        <a:lstStyle/>
        <a:p>
          <a:pPr marL="0" lvl="0" indent="0" algn="l" defTabSz="1155700">
            <a:lnSpc>
              <a:spcPct val="90000"/>
            </a:lnSpc>
            <a:spcBef>
              <a:spcPct val="0"/>
            </a:spcBef>
            <a:spcAft>
              <a:spcPct val="35000"/>
            </a:spcAft>
            <a:buNone/>
          </a:pPr>
          <a:r>
            <a:rPr lang="en-US" sz="2600" kern="1200"/>
            <a:t>mse_train:  445334449.60585994</a:t>
          </a:r>
          <a:br>
            <a:rPr lang="en-US" sz="2600" kern="1200"/>
          </a:br>
          <a:r>
            <a:rPr lang="en-US" sz="2600" kern="1200"/>
            <a:t>rmse_train 21102.948836735115</a:t>
          </a:r>
          <a:br>
            <a:rPr lang="en-US" sz="2600" kern="1200"/>
          </a:br>
          <a:r>
            <a:rPr lang="en-US" sz="2600" kern="1200"/>
            <a:t>mse_train:  2984787712.618337</a:t>
          </a:r>
          <a:br>
            <a:rPr lang="en-US" sz="2600" kern="1200"/>
          </a:br>
          <a:r>
            <a:rPr lang="en-US" sz="2600" kern="1200"/>
            <a:t>rmse_train 54633.21071123623</a:t>
          </a:r>
        </a:p>
      </dsp:txBody>
      <dsp:txXfrm>
        <a:off x="3614513" y="2216164"/>
        <a:ext cx="3285155" cy="2759530"/>
      </dsp:txXfrm>
    </dsp:sp>
    <dsp:sp modelId="{D2FAAF91-B9CD-4B31-A014-AF6FFF0F3F70}">
      <dsp:nvSpPr>
        <dsp:cNvPr id="0" name=""/>
        <dsp:cNvSpPr/>
      </dsp:nvSpPr>
      <dsp:spPr>
        <a:xfrm>
          <a:off x="4567208" y="928383"/>
          <a:ext cx="1379765" cy="1379765"/>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572" tIns="12700" rIns="10757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69270" y="1130445"/>
        <a:ext cx="975641" cy="975641"/>
      </dsp:txXfrm>
    </dsp:sp>
    <dsp:sp modelId="{1D547348-598F-480F-812C-279387DA7F6A}">
      <dsp:nvSpPr>
        <dsp:cNvPr id="0" name=""/>
        <dsp:cNvSpPr/>
      </dsp:nvSpPr>
      <dsp:spPr>
        <a:xfrm>
          <a:off x="3614513" y="5067607"/>
          <a:ext cx="3285155"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5C7F1-70E1-463D-9672-B2B36850EA90}">
      <dsp:nvSpPr>
        <dsp:cNvPr id="0" name=""/>
        <dsp:cNvSpPr/>
      </dsp:nvSpPr>
      <dsp:spPr>
        <a:xfrm>
          <a:off x="1332" y="0"/>
          <a:ext cx="5196763" cy="347894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5160" tIns="330200" rIns="405160" bIns="330200" numCol="1" spcCol="1270" anchor="t" anchorCtr="0">
          <a:noAutofit/>
        </a:bodyPr>
        <a:lstStyle/>
        <a:p>
          <a:pPr marL="0" lvl="0" indent="0" algn="l" defTabSz="1155700">
            <a:lnSpc>
              <a:spcPct val="90000"/>
            </a:lnSpc>
            <a:spcBef>
              <a:spcPct val="0"/>
            </a:spcBef>
            <a:spcAft>
              <a:spcPct val="35000"/>
            </a:spcAft>
            <a:buNone/>
          </a:pPr>
          <a:r>
            <a:rPr lang="en-US" sz="2600" b="1" kern="1200"/>
            <a:t>Model 6: Huber Regressor With Default Hyper Parameter Tuning</a:t>
          </a:r>
          <a:endParaRPr lang="en-US" sz="2600" kern="1200"/>
        </a:p>
      </dsp:txBody>
      <dsp:txXfrm>
        <a:off x="1332" y="1321997"/>
        <a:ext cx="5196763" cy="2087364"/>
      </dsp:txXfrm>
    </dsp:sp>
    <dsp:sp modelId="{261D6E00-4983-4EA1-8EBE-CD24040C2F15}">
      <dsp:nvSpPr>
        <dsp:cNvPr id="0" name=""/>
        <dsp:cNvSpPr/>
      </dsp:nvSpPr>
      <dsp:spPr>
        <a:xfrm>
          <a:off x="2077873" y="347893"/>
          <a:ext cx="1043682" cy="104368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370" tIns="12700" rIns="8137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230717" y="500737"/>
        <a:ext cx="737994" cy="737994"/>
      </dsp:txXfrm>
    </dsp:sp>
    <dsp:sp modelId="{65535935-505B-404C-84F4-AC29D8ECB412}">
      <dsp:nvSpPr>
        <dsp:cNvPr id="0" name=""/>
        <dsp:cNvSpPr/>
      </dsp:nvSpPr>
      <dsp:spPr>
        <a:xfrm>
          <a:off x="1332" y="3478868"/>
          <a:ext cx="5196763" cy="72"/>
        </a:xfrm>
        <a:prstGeom prst="rect">
          <a:avLst/>
        </a:prstGeom>
        <a:solidFill>
          <a:schemeClr val="accent2">
            <a:hueOff val="-816517"/>
            <a:satOff val="-3771"/>
            <a:lumOff val="-785"/>
            <a:alphaOff val="0"/>
          </a:schemeClr>
        </a:solidFill>
        <a:ln w="12700" cap="flat" cmpd="sng" algn="ctr">
          <a:solidFill>
            <a:schemeClr val="accent2">
              <a:hueOff val="-816517"/>
              <a:satOff val="-3771"/>
              <a:lumOff val="-7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7F4518-96C1-4320-BF0D-40DCC2244251}">
      <dsp:nvSpPr>
        <dsp:cNvPr id="0" name=""/>
        <dsp:cNvSpPr/>
      </dsp:nvSpPr>
      <dsp:spPr>
        <a:xfrm>
          <a:off x="5717772" y="0"/>
          <a:ext cx="5196763" cy="3478940"/>
        </a:xfrm>
        <a:prstGeom prst="rect">
          <a:avLst/>
        </a:prstGeom>
        <a:solidFill>
          <a:schemeClr val="accent2">
            <a:tint val="40000"/>
            <a:alpha val="90000"/>
            <a:hueOff val="-3345255"/>
            <a:satOff val="-8332"/>
            <a:lumOff val="-1038"/>
            <a:alphaOff val="0"/>
          </a:schemeClr>
        </a:solidFill>
        <a:ln w="12700" cap="flat" cmpd="sng" algn="ctr">
          <a:solidFill>
            <a:schemeClr val="accent2">
              <a:tint val="40000"/>
              <a:alpha val="90000"/>
              <a:hueOff val="-3345255"/>
              <a:satOff val="-8332"/>
              <a:lumOff val="-10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5160" tIns="330200" rIns="405160" bIns="330200" numCol="1" spcCol="1270" anchor="t" anchorCtr="0">
          <a:noAutofit/>
        </a:bodyPr>
        <a:lstStyle/>
        <a:p>
          <a:pPr marL="0" lvl="0" indent="0" algn="l" defTabSz="1155700">
            <a:lnSpc>
              <a:spcPct val="90000"/>
            </a:lnSpc>
            <a:spcBef>
              <a:spcPct val="0"/>
            </a:spcBef>
            <a:spcAft>
              <a:spcPct val="35000"/>
            </a:spcAft>
            <a:buNone/>
          </a:pPr>
          <a:r>
            <a:rPr lang="en-US" sz="2600" kern="1200"/>
            <a:t>mse_train:  3449320674.0164285</a:t>
          </a:r>
          <a:br>
            <a:rPr lang="en-US" sz="2600" kern="1200"/>
          </a:br>
          <a:r>
            <a:rPr lang="en-US" sz="2600" kern="1200"/>
            <a:t>rmse_train 58730.91753085787</a:t>
          </a:r>
          <a:br>
            <a:rPr lang="en-US" sz="2600" kern="1200"/>
          </a:br>
          <a:r>
            <a:rPr lang="en-US" sz="2600" kern="1200"/>
            <a:t>mse_train:  2763713597.6159506</a:t>
          </a:r>
          <a:br>
            <a:rPr lang="en-US" sz="2600" kern="1200"/>
          </a:br>
          <a:r>
            <a:rPr lang="en-US" sz="2600" kern="1200"/>
            <a:t>rmse_train 52571.03382677528</a:t>
          </a:r>
        </a:p>
      </dsp:txBody>
      <dsp:txXfrm>
        <a:off x="5717772" y="1321997"/>
        <a:ext cx="5196763" cy="2087364"/>
      </dsp:txXfrm>
    </dsp:sp>
    <dsp:sp modelId="{0A68D00A-6260-4917-B090-F6CEDA1987B7}">
      <dsp:nvSpPr>
        <dsp:cNvPr id="0" name=""/>
        <dsp:cNvSpPr/>
      </dsp:nvSpPr>
      <dsp:spPr>
        <a:xfrm>
          <a:off x="7794313" y="347893"/>
          <a:ext cx="1043682" cy="1043682"/>
        </a:xfrm>
        <a:prstGeom prst="ellipse">
          <a:avLst/>
        </a:prstGeom>
        <a:solidFill>
          <a:schemeClr val="accent2">
            <a:hueOff val="-1633033"/>
            <a:satOff val="-7543"/>
            <a:lumOff val="-1569"/>
            <a:alphaOff val="0"/>
          </a:schemeClr>
        </a:solidFill>
        <a:ln w="12700" cap="flat" cmpd="sng" algn="ctr">
          <a:solidFill>
            <a:schemeClr val="accent2">
              <a:hueOff val="-1633033"/>
              <a:satOff val="-7543"/>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370" tIns="12700" rIns="8137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947157" y="500737"/>
        <a:ext cx="737994" cy="737994"/>
      </dsp:txXfrm>
    </dsp:sp>
    <dsp:sp modelId="{C1F32851-BAE7-40B0-838C-DEF8B6C36931}">
      <dsp:nvSpPr>
        <dsp:cNvPr id="0" name=""/>
        <dsp:cNvSpPr/>
      </dsp:nvSpPr>
      <dsp:spPr>
        <a:xfrm>
          <a:off x="5717772" y="3478868"/>
          <a:ext cx="5196763" cy="72"/>
        </a:xfrm>
        <a:prstGeom prst="rect">
          <a:avLst/>
        </a:prstGeom>
        <a:solidFill>
          <a:schemeClr val="accent2">
            <a:hueOff val="-2449550"/>
            <a:satOff val="-11314"/>
            <a:lumOff val="-2354"/>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BA290-4B65-4056-8CA9-E679DE42CE9F}">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520FF-4215-40A7-959E-14D436D5323A}">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1. The data has many outliers.</a:t>
          </a:r>
        </a:p>
      </dsp:txBody>
      <dsp:txXfrm>
        <a:off x="0" y="675"/>
        <a:ext cx="6900512" cy="1106957"/>
      </dsp:txXfrm>
    </dsp:sp>
    <dsp:sp modelId="{77371BA5-E5A7-4117-AB06-7679FA5B225C}">
      <dsp:nvSpPr>
        <dsp:cNvPr id="0" name=""/>
        <dsp:cNvSpPr/>
      </dsp:nvSpPr>
      <dsp:spPr>
        <a:xfrm>
          <a:off x="0" y="110763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708D65-23D1-4E61-9727-D2F0FE433C08}">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2. To name a few:</a:t>
          </a:r>
        </a:p>
      </dsp:txBody>
      <dsp:txXfrm>
        <a:off x="0" y="1107633"/>
        <a:ext cx="6900512" cy="1106957"/>
      </dsp:txXfrm>
    </dsp:sp>
    <dsp:sp modelId="{0D8A13DD-34C7-4616-B12E-5BD113024ECD}">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9F219-0C9D-4327-9650-44AF9318A888}">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MS Sub Class</a:t>
          </a:r>
        </a:p>
      </dsp:txBody>
      <dsp:txXfrm>
        <a:off x="0" y="2214591"/>
        <a:ext cx="6900512" cy="1106957"/>
      </dsp:txXfrm>
    </dsp:sp>
    <dsp:sp modelId="{5C2059CB-D411-4AD3-899B-8BA5B1B87DAF}">
      <dsp:nvSpPr>
        <dsp:cNvPr id="0" name=""/>
        <dsp:cNvSpPr/>
      </dsp:nvSpPr>
      <dsp:spPr>
        <a:xfrm>
          <a:off x="0" y="3321549"/>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2732E-2CBC-4084-8796-6421C2AA3D9A}">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Lot Frontage</a:t>
          </a:r>
        </a:p>
      </dsp:txBody>
      <dsp:txXfrm>
        <a:off x="0" y="3321549"/>
        <a:ext cx="6900512" cy="1106957"/>
      </dsp:txXfrm>
    </dsp:sp>
    <dsp:sp modelId="{CA138E27-870F-40D6-AB7F-61470FF732E9}">
      <dsp:nvSpPr>
        <dsp:cNvPr id="0" name=""/>
        <dsp:cNvSpPr/>
      </dsp:nvSpPr>
      <dsp:spPr>
        <a:xfrm>
          <a:off x="0" y="4428507"/>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5F058D-6E1F-44DF-93A4-D790D2413DCC}">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Lot Area</a:t>
          </a:r>
        </a:p>
      </dsp:txBody>
      <dsp:txXfrm>
        <a:off x="0" y="4428507"/>
        <a:ext cx="6900512" cy="1106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BE30D-FC00-440C-B047-758F31FF6FFF}">
      <dsp:nvSpPr>
        <dsp:cNvPr id="0" name=""/>
        <dsp:cNvSpPr/>
      </dsp:nvSpPr>
      <dsp:spPr>
        <a:xfrm>
          <a:off x="4311062" y="2523"/>
          <a:ext cx="279325" cy="2793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75A637-D987-476A-B1D0-B923E9FF90C0}">
      <dsp:nvSpPr>
        <dsp:cNvPr id="0" name=""/>
        <dsp:cNvSpPr/>
      </dsp:nvSpPr>
      <dsp:spPr>
        <a:xfrm>
          <a:off x="4370590" y="62052"/>
          <a:ext cx="160268" cy="160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0BA839-0EBE-4182-BDBE-38A801032D7B}">
      <dsp:nvSpPr>
        <dsp:cNvPr id="0" name=""/>
        <dsp:cNvSpPr/>
      </dsp:nvSpPr>
      <dsp:spPr>
        <a:xfrm>
          <a:off x="4221769" y="368852"/>
          <a:ext cx="457910" cy="2786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6. Kurtosis is greater than 3, indicating, leptokurtic curve:</a:t>
          </a:r>
          <a:endParaRPr lang="en-US" sz="1100" kern="1200"/>
        </a:p>
      </dsp:txBody>
      <dsp:txXfrm>
        <a:off x="4221769" y="368852"/>
        <a:ext cx="457910" cy="2786097"/>
      </dsp:txXfrm>
    </dsp:sp>
    <dsp:sp modelId="{672AAF81-56F6-4206-A65E-A46C99DA9332}">
      <dsp:nvSpPr>
        <dsp:cNvPr id="0" name=""/>
        <dsp:cNvSpPr/>
      </dsp:nvSpPr>
      <dsp:spPr>
        <a:xfrm>
          <a:off x="4849106" y="2523"/>
          <a:ext cx="279325" cy="2793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333AA-3778-4FED-A8D6-1BCAF7B64621}">
      <dsp:nvSpPr>
        <dsp:cNvPr id="0" name=""/>
        <dsp:cNvSpPr/>
      </dsp:nvSpPr>
      <dsp:spPr>
        <a:xfrm>
          <a:off x="4908634" y="62052"/>
          <a:ext cx="160268" cy="160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239443-2E6E-4648-8028-CF9091ECC858}">
      <dsp:nvSpPr>
        <dsp:cNvPr id="0" name=""/>
        <dsp:cNvSpPr/>
      </dsp:nvSpPr>
      <dsp:spPr>
        <a:xfrm>
          <a:off x="4759814" y="368852"/>
          <a:ext cx="457910" cy="2786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['LotFrontage', 'LotArea', 'MasVnrArea', 'BsmtFinSF1', 'BsmtFinSF2',</a:t>
          </a:r>
          <a:br>
            <a:rPr lang="en-US" sz="1100" kern="1200"/>
          </a:br>
          <a:r>
            <a:rPr lang="en-US" sz="1100" kern="1200"/>
            <a:t>   'TotalBsmtSF', '1stFlrSF', 'LowQualFinSF', 'GrLivArea', 'BsmtHalfBath',</a:t>
          </a:r>
          <a:br>
            <a:rPr lang="en-US" sz="1100" kern="1200"/>
          </a:br>
          <a:r>
            <a:rPr lang="en-US" sz="1100" kern="1200"/>
            <a:t>   'KitchenAbvGr', 'OpenPorchSF', 'EnclosedPorch', '3SsnPorch',</a:t>
          </a:r>
          <a:br>
            <a:rPr lang="en-US" sz="1100" kern="1200"/>
          </a:br>
          <a:r>
            <a:rPr lang="en-US" sz="1100" kern="1200"/>
            <a:t>   'ScreenPorch', 'PoolArea', 'MiscVal', 'SalePrice', 'MSZoning_encoded',</a:t>
          </a:r>
          <a:br>
            <a:rPr lang="en-US" sz="1100" kern="1200"/>
          </a:br>
          <a:r>
            <a:rPr lang="en-US" sz="1100" kern="1200"/>
            <a:t>   'Street_encoded', 'LandContour_encoded', 'LandSlope_encoded',</a:t>
          </a:r>
          <a:br>
            <a:rPr lang="en-US" sz="1100" kern="1200"/>
          </a:br>
          <a:r>
            <a:rPr lang="en-US" sz="1100" kern="1200"/>
            <a:t>   'Condition1_encoded', 'Condition2_encoded', 'BldgType_encoded',</a:t>
          </a:r>
          <a:br>
            <a:rPr lang="en-US" sz="1100" kern="1200"/>
          </a:br>
          <a:r>
            <a:rPr lang="en-US" sz="1100" kern="1200"/>
            <a:t>   'RoofMatl_encoded', 'ExterQual_encoded', 'ExterCond_encoded',</a:t>
          </a:r>
          <a:br>
            <a:rPr lang="en-US" sz="1100" kern="1200"/>
          </a:br>
          <a:r>
            <a:rPr lang="en-US" sz="1100" kern="1200"/>
            <a:t>   'BsmtCond_encoded', 'BsmtFinType2_encoded', 'Heating_encoded',</a:t>
          </a:r>
          <a:br>
            <a:rPr lang="en-US" sz="1100" kern="1200"/>
          </a:br>
          <a:r>
            <a:rPr lang="en-US" sz="1100" kern="1200"/>
            <a:t>   'CentralAir_encoded', 'Electrical_encoded', 'Functional_encoded',</a:t>
          </a:r>
          <a:br>
            <a:rPr lang="en-US" sz="1100" kern="1200"/>
          </a:br>
          <a:r>
            <a:rPr lang="en-US" sz="1100" kern="1200"/>
            <a:t>   'GarageQual_encoded', 'GarageCond_encoded', 'PavedDrive_encoded',</a:t>
          </a:r>
          <a:br>
            <a:rPr lang="en-US" sz="1100" kern="1200"/>
          </a:br>
          <a:r>
            <a:rPr lang="en-US" sz="1100" kern="1200"/>
            <a:t>   'MiscFeature_encoded', 'SaleType_encoded', 'SaleCondition_encoded',</a:t>
          </a:r>
          <a:br>
            <a:rPr lang="en-US" sz="1100" kern="1200"/>
          </a:br>
          <a:r>
            <a:rPr lang="en-US" sz="1100" kern="1200"/>
            <a:t>   'Id_pct_change', 'MSSubClass_pct_change', 'LotFrontage_pct_change',</a:t>
          </a:r>
          <a:br>
            <a:rPr lang="en-US" sz="1100" kern="1200"/>
          </a:br>
          <a:r>
            <a:rPr lang="en-US" sz="1100" kern="1200"/>
            <a:t>   'LotArea_pct_change', 'OverallQual_pct_change',</a:t>
          </a:r>
          <a:br>
            <a:rPr lang="en-US" sz="1100" kern="1200"/>
          </a:br>
          <a:r>
            <a:rPr lang="en-US" sz="1100" kern="1200"/>
            <a:t>   'OverallCond_pct_change', 'MasVnrArea_pct_change',</a:t>
          </a:r>
          <a:br>
            <a:rPr lang="en-US" sz="1100" kern="1200"/>
          </a:br>
          <a:r>
            <a:rPr lang="en-US" sz="1100" kern="1200"/>
            <a:t>   'BsmtFinSF1_pct_change', 'BsmtFinSF2_pct_change',</a:t>
          </a:r>
          <a:br>
            <a:rPr lang="en-US" sz="1100" kern="1200"/>
          </a:br>
          <a:r>
            <a:rPr lang="en-US" sz="1100" kern="1200"/>
            <a:t>   'BsmtUnfSF_pct_change', 'TotalBsmtSF_pct_change', '1stFlrSF_pct_change',</a:t>
          </a:r>
          <a:br>
            <a:rPr lang="en-US" sz="1100" kern="1200"/>
          </a:br>
          <a:r>
            <a:rPr lang="en-US" sz="1100" kern="1200"/>
            <a:t>   'LowQualFinSF_pct_change', 'GrLivArea_pct_change',</a:t>
          </a:r>
          <a:br>
            <a:rPr lang="en-US" sz="1100" kern="1200"/>
          </a:br>
          <a:r>
            <a:rPr lang="en-US" sz="1100" kern="1200"/>
            <a:t>   'BsmtHalfBath_pct_change', 'BedroomAbvGr_pct_change',</a:t>
          </a:r>
          <a:br>
            <a:rPr lang="en-US" sz="1100" kern="1200"/>
          </a:br>
          <a:r>
            <a:rPr lang="en-US" sz="1100" kern="1200"/>
            <a:t>   'KitchenAbvGr_pct_change', 'GarageArea_pct_change',</a:t>
          </a:r>
          <a:br>
            <a:rPr lang="en-US" sz="1100" kern="1200"/>
          </a:br>
          <a:r>
            <a:rPr lang="en-US" sz="1100" kern="1200"/>
            <a:t>   'WoodDeckSF_pct_change', 'OpenPorchSF_pct_change',</a:t>
          </a:r>
          <a:br>
            <a:rPr lang="en-US" sz="1100" kern="1200"/>
          </a:br>
          <a:r>
            <a:rPr lang="en-US" sz="1100" kern="1200"/>
            <a:t>   'EnclosedPorch_pct_change', 'ScreenPorch_pct_change',</a:t>
          </a:r>
          <a:br>
            <a:rPr lang="en-US" sz="1100" kern="1200"/>
          </a:br>
          <a:r>
            <a:rPr lang="en-US" sz="1100" kern="1200"/>
            <a:t>   'PoolArea_pct_change', 'MiscVal_pct_change', 'MoSold_pct_change',</a:t>
          </a:r>
          <a:br>
            <a:rPr lang="en-US" sz="1100" kern="1200"/>
          </a:br>
          <a:r>
            <a:rPr lang="en-US" sz="1100" kern="1200"/>
            <a:t>   'SalePrice_pct_change', 'MSZoning_encoded_pct_change',</a:t>
          </a:r>
          <a:br>
            <a:rPr lang="en-US" sz="1100" kern="1200"/>
          </a:br>
          <a:r>
            <a:rPr lang="en-US" sz="1100" kern="1200"/>
            <a:t>   'Street_encoded_pct_change', 'LandContour_encoded_pct_change',</a:t>
          </a:r>
          <a:br>
            <a:rPr lang="en-US" sz="1100" kern="1200"/>
          </a:br>
          <a:r>
            <a:rPr lang="en-US" sz="1100" kern="1200"/>
            <a:t>   'LandSlope_encoded_pct_change', 'Neighborhood_encoded_pct_change',</a:t>
          </a:r>
          <a:br>
            <a:rPr lang="en-US" sz="1100" kern="1200"/>
          </a:br>
          <a:r>
            <a:rPr lang="en-US" sz="1100" kern="1200"/>
            <a:t>   'Condition1_encoded_pct_change', 'Condition2_encoded_pct_change',</a:t>
          </a:r>
          <a:br>
            <a:rPr lang="en-US" sz="1100" kern="1200"/>
          </a:br>
          <a:r>
            <a:rPr lang="en-US" sz="1100" kern="1200"/>
            <a:t>   'RoofMatl_encoded_pct_change', 'Exterior1st_encoded_pct_change',</a:t>
          </a:r>
          <a:br>
            <a:rPr lang="en-US" sz="1100" kern="1200"/>
          </a:br>
          <a:r>
            <a:rPr lang="en-US" sz="1100" kern="1200"/>
            <a:t>   'Exterior2nd_encoded_pct_change', 'ExterQual_encoded_pct_change',</a:t>
          </a:r>
          <a:br>
            <a:rPr lang="en-US" sz="1100" kern="1200"/>
          </a:br>
          <a:r>
            <a:rPr lang="en-US" sz="1100" kern="1200"/>
            <a:t>   'ExterCond_encoded_pct_change', 'BsmtCond_encoded_pct_change',</a:t>
          </a:r>
          <a:br>
            <a:rPr lang="en-US" sz="1100" kern="1200"/>
          </a:br>
          <a:r>
            <a:rPr lang="en-US" sz="1100" kern="1200"/>
            <a:t>   'BsmtFinType2_encoded_pct_change', 'Heating_encoded_pct_change',</a:t>
          </a:r>
          <a:br>
            <a:rPr lang="en-US" sz="1100" kern="1200"/>
          </a:br>
          <a:r>
            <a:rPr lang="en-US" sz="1100" kern="1200"/>
            <a:t>   'CentralAir_encoded_pct_change', 'Electrical_encoded_pct_change',</a:t>
          </a:r>
          <a:br>
            <a:rPr lang="en-US" sz="1100" kern="1200"/>
          </a:br>
          <a:r>
            <a:rPr lang="en-US" sz="1100" kern="1200"/>
            <a:t>   'Functional_encoded_pct_change', 'FireplaceQu_encoded_pct_change',</a:t>
          </a:r>
          <a:br>
            <a:rPr lang="en-US" sz="1100" kern="1200"/>
          </a:br>
          <a:r>
            <a:rPr lang="en-US" sz="1100" kern="1200"/>
            <a:t>   'GarageQual_encoded_pct_change', 'GarageCond_encoded_pct_change',</a:t>
          </a:r>
          <a:br>
            <a:rPr lang="en-US" sz="1100" kern="1200"/>
          </a:br>
          <a:r>
            <a:rPr lang="en-US" sz="1100" kern="1200"/>
            <a:t>   'PavedDrive_encoded_pct_change', 'MiscFeature_encoded_pct_change',</a:t>
          </a:r>
          <a:br>
            <a:rPr lang="en-US" sz="1100" kern="1200"/>
          </a:br>
          <a:r>
            <a:rPr lang="en-US" sz="1100" kern="1200"/>
            <a:t>   'SaleType_encoded_pct_change', 'SaleCondition_encoded_pct_change']</a:t>
          </a:r>
        </a:p>
      </dsp:txBody>
      <dsp:txXfrm>
        <a:off x="4759814" y="368852"/>
        <a:ext cx="457910" cy="27860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E1971-43AB-44A5-A38F-8D7164B7E0F2}">
      <dsp:nvSpPr>
        <dsp:cNvPr id="0" name=""/>
        <dsp:cNvSpPr/>
      </dsp:nvSpPr>
      <dsp:spPr>
        <a:xfrm>
          <a:off x="0" y="16950"/>
          <a:ext cx="6900512" cy="2705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3. Acceptable And Outliers Prone Right Skewness is observed in most of the columns, including :</a:t>
          </a:r>
          <a:endParaRPr lang="en-US" sz="3200" kern="1200"/>
        </a:p>
      </dsp:txBody>
      <dsp:txXfrm>
        <a:off x="132049" y="148999"/>
        <a:ext cx="6636414" cy="2440942"/>
      </dsp:txXfrm>
    </dsp:sp>
    <dsp:sp modelId="{7D44866A-FCA1-4B7D-BC0A-9AB576E49905}">
      <dsp:nvSpPr>
        <dsp:cNvPr id="0" name=""/>
        <dsp:cNvSpPr/>
      </dsp:nvSpPr>
      <dsp:spPr>
        <a:xfrm>
          <a:off x="0" y="2814150"/>
          <a:ext cx="6900512" cy="270504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Id    0.026526032012241022</a:t>
          </a:r>
          <a:br>
            <a:rPr lang="en-US" sz="3200" kern="1200"/>
          </a:br>
          <a:r>
            <a:rPr lang="en-US" sz="3200" kern="1200"/>
            <a:t>    MSSubClass    1.422018988135284</a:t>
          </a:r>
          <a:br>
            <a:rPr lang="en-US" sz="3200" kern="1200"/>
          </a:br>
          <a:r>
            <a:rPr lang="en-US" sz="3200" kern="1200"/>
            <a:t>    LotFrontage    2.75080497659666</a:t>
          </a:r>
          <a:br>
            <a:rPr lang="en-US" sz="3200" kern="1200"/>
          </a:br>
          <a:r>
            <a:rPr lang="en-US" sz="3200" kern="1200"/>
            <a:t>    LotArea    10.659284548299626</a:t>
          </a:r>
          <a:br>
            <a:rPr lang="en-US" sz="3200" kern="1200"/>
          </a:br>
          <a:r>
            <a:rPr lang="en-US" sz="3200" kern="1200"/>
            <a:t>    OverallQual    0.1750824992845271</a:t>
          </a:r>
        </a:p>
      </dsp:txBody>
      <dsp:txXfrm>
        <a:off x="132049" y="2946199"/>
        <a:ext cx="6636414" cy="2440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92921-0AA6-44D0-98F4-26FB5052D6BB}">
      <dsp:nvSpPr>
        <dsp:cNvPr id="0" name=""/>
        <dsp:cNvSpPr/>
      </dsp:nvSpPr>
      <dsp:spPr>
        <a:xfrm>
          <a:off x="3085771" y="846975"/>
          <a:ext cx="653170" cy="91440"/>
        </a:xfrm>
        <a:custGeom>
          <a:avLst/>
          <a:gdLst/>
          <a:ahLst/>
          <a:cxnLst/>
          <a:rect l="0" t="0" r="0" b="0"/>
          <a:pathLst>
            <a:path>
              <a:moveTo>
                <a:pt x="0" y="45720"/>
              </a:moveTo>
              <a:lnTo>
                <a:pt x="653170"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95262" y="889276"/>
        <a:ext cx="34188" cy="6837"/>
      </dsp:txXfrm>
    </dsp:sp>
    <dsp:sp modelId="{DE743E83-9AFA-42D9-A9AB-67B819B7C421}">
      <dsp:nvSpPr>
        <dsp:cNvPr id="0" name=""/>
        <dsp:cNvSpPr/>
      </dsp:nvSpPr>
      <dsp:spPr>
        <a:xfrm>
          <a:off x="114654" y="820"/>
          <a:ext cx="2972916" cy="17837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675" tIns="152912" rIns="145675" bIns="152912" numCol="1" spcCol="1270" anchor="ctr" anchorCtr="0">
          <a:noAutofit/>
        </a:bodyPr>
        <a:lstStyle/>
        <a:p>
          <a:pPr marL="0" lvl="0" indent="0" algn="ctr" defTabSz="800100">
            <a:lnSpc>
              <a:spcPct val="90000"/>
            </a:lnSpc>
            <a:spcBef>
              <a:spcPct val="0"/>
            </a:spcBef>
            <a:spcAft>
              <a:spcPct val="35000"/>
            </a:spcAft>
            <a:buNone/>
          </a:pPr>
          <a:r>
            <a:rPr lang="en-US" sz="1800" b="1" kern="1200"/>
            <a:t>## Based On EDA done above in two parts, I will do ftest and pvalue test on these seemingly weak indicators based primarily on skewness, kurtosis and multicollinearity:</a:t>
          </a:r>
          <a:endParaRPr lang="en-US" sz="1800" kern="1200"/>
        </a:p>
      </dsp:txBody>
      <dsp:txXfrm>
        <a:off x="114654" y="820"/>
        <a:ext cx="2972916" cy="1783749"/>
      </dsp:txXfrm>
    </dsp:sp>
    <dsp:sp modelId="{BB969FBC-DE45-4E58-AFF2-8EB560BABD97}">
      <dsp:nvSpPr>
        <dsp:cNvPr id="0" name=""/>
        <dsp:cNvSpPr/>
      </dsp:nvSpPr>
      <dsp:spPr>
        <a:xfrm>
          <a:off x="6742458" y="846975"/>
          <a:ext cx="653170" cy="91440"/>
        </a:xfrm>
        <a:custGeom>
          <a:avLst/>
          <a:gdLst/>
          <a:ahLst/>
          <a:cxnLst/>
          <a:rect l="0" t="0" r="0" b="0"/>
          <a:pathLst>
            <a:path>
              <a:moveTo>
                <a:pt x="0" y="45720"/>
              </a:moveTo>
              <a:lnTo>
                <a:pt x="653170" y="45720"/>
              </a:lnTo>
            </a:path>
          </a:pathLst>
        </a:custGeom>
        <a:noFill/>
        <a:ln w="6350" cap="flat" cmpd="sng" algn="ctr">
          <a:solidFill>
            <a:schemeClr val="accent5">
              <a:hueOff val="5803288"/>
              <a:satOff val="2564"/>
              <a:lumOff val="-281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51949" y="889276"/>
        <a:ext cx="34188" cy="6837"/>
      </dsp:txXfrm>
    </dsp:sp>
    <dsp:sp modelId="{6E80F787-57DB-4D5A-9F82-DFFF4B851098}">
      <dsp:nvSpPr>
        <dsp:cNvPr id="0" name=""/>
        <dsp:cNvSpPr/>
      </dsp:nvSpPr>
      <dsp:spPr>
        <a:xfrm>
          <a:off x="3771341" y="820"/>
          <a:ext cx="2972916" cy="1783749"/>
        </a:xfrm>
        <a:prstGeom prst="rect">
          <a:avLst/>
        </a:prstGeom>
        <a:solidFill>
          <a:schemeClr val="accent5">
            <a:hueOff val="4352466"/>
            <a:satOff val="1923"/>
            <a:lumOff val="-21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675" tIns="152912" rIns="145675" bIns="152912" numCol="1" spcCol="1270" anchor="ctr" anchorCtr="0">
          <a:noAutofit/>
        </a:bodyPr>
        <a:lstStyle/>
        <a:p>
          <a:pPr marL="0" lvl="0" indent="0" algn="ctr" defTabSz="800100">
            <a:lnSpc>
              <a:spcPct val="90000"/>
            </a:lnSpc>
            <a:spcBef>
              <a:spcPct val="0"/>
            </a:spcBef>
            <a:spcAft>
              <a:spcPct val="35000"/>
            </a:spcAft>
            <a:buNone/>
          </a:pPr>
          <a:r>
            <a:rPr lang="en-US" sz="1800" b="1" kern="1200"/>
            <a:t>Misc Val (Skewness &amp; Kurtosis)</a:t>
          </a:r>
          <a:endParaRPr lang="en-US" sz="1800" kern="1200"/>
        </a:p>
      </dsp:txBody>
      <dsp:txXfrm>
        <a:off x="3771341" y="820"/>
        <a:ext cx="2972916" cy="1783749"/>
      </dsp:txXfrm>
    </dsp:sp>
    <dsp:sp modelId="{DDBD2330-AF0F-45CF-82BE-C7E35D2748D7}">
      <dsp:nvSpPr>
        <dsp:cNvPr id="0" name=""/>
        <dsp:cNvSpPr/>
      </dsp:nvSpPr>
      <dsp:spPr>
        <a:xfrm>
          <a:off x="1601113" y="1782770"/>
          <a:ext cx="7313373" cy="653170"/>
        </a:xfrm>
        <a:custGeom>
          <a:avLst/>
          <a:gdLst/>
          <a:ahLst/>
          <a:cxnLst/>
          <a:rect l="0" t="0" r="0" b="0"/>
          <a:pathLst>
            <a:path>
              <a:moveTo>
                <a:pt x="7313373" y="0"/>
              </a:moveTo>
              <a:lnTo>
                <a:pt x="7313373" y="343685"/>
              </a:lnTo>
              <a:lnTo>
                <a:pt x="0" y="343685"/>
              </a:lnTo>
              <a:lnTo>
                <a:pt x="0" y="653170"/>
              </a:lnTo>
            </a:path>
          </a:pathLst>
        </a:custGeom>
        <a:noFill/>
        <a:ln w="6350" cap="flat" cmpd="sng" algn="ctr">
          <a:solidFill>
            <a:schemeClr val="accent5">
              <a:hueOff val="11606576"/>
              <a:satOff val="5128"/>
              <a:lumOff val="-562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4168" y="2105937"/>
        <a:ext cx="367263" cy="6837"/>
      </dsp:txXfrm>
    </dsp:sp>
    <dsp:sp modelId="{A80981DD-2153-404B-82F2-DC03C553D801}">
      <dsp:nvSpPr>
        <dsp:cNvPr id="0" name=""/>
        <dsp:cNvSpPr/>
      </dsp:nvSpPr>
      <dsp:spPr>
        <a:xfrm>
          <a:off x="7428028" y="820"/>
          <a:ext cx="2972916" cy="1783749"/>
        </a:xfrm>
        <a:prstGeom prst="rect">
          <a:avLst/>
        </a:prstGeom>
        <a:solidFill>
          <a:schemeClr val="accent5">
            <a:hueOff val="8704932"/>
            <a:satOff val="3846"/>
            <a:lumOff val="-4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675" tIns="152912" rIns="145675" bIns="152912" numCol="1" spcCol="1270" anchor="ctr" anchorCtr="0">
          <a:noAutofit/>
        </a:bodyPr>
        <a:lstStyle/>
        <a:p>
          <a:pPr marL="0" lvl="0" indent="0" algn="ctr" defTabSz="800100">
            <a:lnSpc>
              <a:spcPct val="90000"/>
            </a:lnSpc>
            <a:spcBef>
              <a:spcPct val="0"/>
            </a:spcBef>
            <a:spcAft>
              <a:spcPct val="35000"/>
            </a:spcAft>
            <a:buNone/>
          </a:pPr>
          <a:r>
            <a:rPr lang="en-US" sz="1800" b="1" kern="1200"/>
            <a:t>Street Encoded (Skewness &amp; Kurtosis)</a:t>
          </a:r>
          <a:endParaRPr lang="en-US" sz="1800" kern="1200"/>
        </a:p>
      </dsp:txBody>
      <dsp:txXfrm>
        <a:off x="7428028" y="820"/>
        <a:ext cx="2972916" cy="1783749"/>
      </dsp:txXfrm>
    </dsp:sp>
    <dsp:sp modelId="{DA0D4D7E-6848-448A-B3AF-1BBAF1502DDA}">
      <dsp:nvSpPr>
        <dsp:cNvPr id="0" name=""/>
        <dsp:cNvSpPr/>
      </dsp:nvSpPr>
      <dsp:spPr>
        <a:xfrm>
          <a:off x="3085771" y="3314496"/>
          <a:ext cx="653170" cy="91440"/>
        </a:xfrm>
        <a:custGeom>
          <a:avLst/>
          <a:gdLst/>
          <a:ahLst/>
          <a:cxnLst/>
          <a:rect l="0" t="0" r="0" b="0"/>
          <a:pathLst>
            <a:path>
              <a:moveTo>
                <a:pt x="0" y="45720"/>
              </a:moveTo>
              <a:lnTo>
                <a:pt x="653170" y="45720"/>
              </a:lnTo>
            </a:path>
          </a:pathLst>
        </a:custGeom>
        <a:noFill/>
        <a:ln w="6350" cap="flat" cmpd="sng" algn="ctr">
          <a:solidFill>
            <a:schemeClr val="accent5">
              <a:hueOff val="17409864"/>
              <a:satOff val="7692"/>
              <a:lumOff val="-843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95262" y="3356797"/>
        <a:ext cx="34188" cy="6837"/>
      </dsp:txXfrm>
    </dsp:sp>
    <dsp:sp modelId="{1010BD04-BAE3-4807-9799-E1EA0CD64B54}">
      <dsp:nvSpPr>
        <dsp:cNvPr id="0" name=""/>
        <dsp:cNvSpPr/>
      </dsp:nvSpPr>
      <dsp:spPr>
        <a:xfrm>
          <a:off x="114654" y="2468341"/>
          <a:ext cx="2972916" cy="1783749"/>
        </a:xfrm>
        <a:prstGeom prst="rect">
          <a:avLst/>
        </a:prstGeom>
        <a:solidFill>
          <a:schemeClr val="accent5">
            <a:hueOff val="13057397"/>
            <a:satOff val="5769"/>
            <a:lumOff val="-6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675" tIns="152912" rIns="145675" bIns="152912" numCol="1" spcCol="1270" anchor="ctr" anchorCtr="0">
          <a:noAutofit/>
        </a:bodyPr>
        <a:lstStyle/>
        <a:p>
          <a:pPr marL="0" lvl="0" indent="0" algn="ctr" defTabSz="800100">
            <a:lnSpc>
              <a:spcPct val="90000"/>
            </a:lnSpc>
            <a:spcBef>
              <a:spcPct val="0"/>
            </a:spcBef>
            <a:spcAft>
              <a:spcPct val="35000"/>
            </a:spcAft>
            <a:buNone/>
          </a:pPr>
          <a:r>
            <a:rPr lang="en-US" sz="1800" b="1" kern="1200"/>
            <a:t>Total Bsmt SF (Multicollinearity, Skewness &amp; Kurtosis)</a:t>
          </a:r>
          <a:endParaRPr lang="en-US" sz="1800" kern="1200"/>
        </a:p>
      </dsp:txBody>
      <dsp:txXfrm>
        <a:off x="114654" y="2468341"/>
        <a:ext cx="2972916" cy="1783749"/>
      </dsp:txXfrm>
    </dsp:sp>
    <dsp:sp modelId="{5EAAF422-93C2-4133-8F2A-35A9B495F5C1}">
      <dsp:nvSpPr>
        <dsp:cNvPr id="0" name=""/>
        <dsp:cNvSpPr/>
      </dsp:nvSpPr>
      <dsp:spPr>
        <a:xfrm>
          <a:off x="3771341" y="2468341"/>
          <a:ext cx="2972916" cy="1783749"/>
        </a:xfrm>
        <a:prstGeom prst="rect">
          <a:avLst/>
        </a:prstGeom>
        <a:solidFill>
          <a:schemeClr val="accent5">
            <a:hueOff val="17409864"/>
            <a:satOff val="7692"/>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675" tIns="152912" rIns="145675" bIns="152912" numCol="1" spcCol="1270" anchor="ctr" anchorCtr="0">
          <a:noAutofit/>
        </a:bodyPr>
        <a:lstStyle/>
        <a:p>
          <a:pPr marL="0" lvl="0" indent="0" algn="ctr" defTabSz="800100">
            <a:lnSpc>
              <a:spcPct val="90000"/>
            </a:lnSpc>
            <a:spcBef>
              <a:spcPct val="0"/>
            </a:spcBef>
            <a:spcAft>
              <a:spcPct val="35000"/>
            </a:spcAft>
            <a:buNone/>
          </a:pPr>
          <a:r>
            <a:rPr lang="en-US" sz="1800" b="1" kern="1200"/>
            <a:t>Most of the biased features have strong explanatory power in terms of correlation with feature, skewness or kurtosis and hence can be filtered in ensemble method of feature selection by p value and constant variance threshold.</a:t>
          </a:r>
          <a:endParaRPr lang="en-US" sz="1800" kern="1200"/>
        </a:p>
      </dsp:txBody>
      <dsp:txXfrm>
        <a:off x="3771341" y="2468341"/>
        <a:ext cx="2972916" cy="17837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D7FF9-495C-4B5E-A7B3-A0B6DCAE55ED}">
      <dsp:nvSpPr>
        <dsp:cNvPr id="0" name=""/>
        <dsp:cNvSpPr/>
      </dsp:nvSpPr>
      <dsp:spPr>
        <a:xfrm>
          <a:off x="0" y="177735"/>
          <a:ext cx="6900512" cy="277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54F429-A422-4063-A467-97FF3132006B}">
      <dsp:nvSpPr>
        <dsp:cNvPr id="0" name=""/>
        <dsp:cNvSpPr/>
      </dsp:nvSpPr>
      <dsp:spPr>
        <a:xfrm>
          <a:off x="345025" y="15375"/>
          <a:ext cx="4830358" cy="324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488950">
            <a:lnSpc>
              <a:spcPct val="90000"/>
            </a:lnSpc>
            <a:spcBef>
              <a:spcPct val="0"/>
            </a:spcBef>
            <a:spcAft>
              <a:spcPct val="35000"/>
            </a:spcAft>
            <a:buNone/>
          </a:pPr>
          <a:r>
            <a:rPr lang="en-US" sz="1100" kern="1200" dirty="0"/>
            <a:t>Data Extraction</a:t>
          </a:r>
        </a:p>
      </dsp:txBody>
      <dsp:txXfrm>
        <a:off x="360877" y="31227"/>
        <a:ext cx="4798654" cy="293016"/>
      </dsp:txXfrm>
    </dsp:sp>
    <dsp:sp modelId="{CE98AD58-65EC-40CB-9259-FE88321AEA5B}">
      <dsp:nvSpPr>
        <dsp:cNvPr id="0" name=""/>
        <dsp:cNvSpPr/>
      </dsp:nvSpPr>
      <dsp:spPr>
        <a:xfrm>
          <a:off x="0" y="676695"/>
          <a:ext cx="6900512" cy="277200"/>
        </a:xfrm>
        <a:prstGeom prst="rect">
          <a:avLst/>
        </a:prstGeom>
        <a:solidFill>
          <a:schemeClr val="lt1">
            <a:alpha val="90000"/>
            <a:hueOff val="0"/>
            <a:satOff val="0"/>
            <a:lumOff val="0"/>
            <a:alphaOff val="0"/>
          </a:schemeClr>
        </a:solidFill>
        <a:ln w="12700" cap="flat" cmpd="sng" algn="ctr">
          <a:solidFill>
            <a:schemeClr val="accent5">
              <a:hueOff val="2176233"/>
              <a:satOff val="962"/>
              <a:lumOff val="-105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E93E30-5185-49D7-91E4-FB2E889884FD}">
      <dsp:nvSpPr>
        <dsp:cNvPr id="0" name=""/>
        <dsp:cNvSpPr/>
      </dsp:nvSpPr>
      <dsp:spPr>
        <a:xfrm>
          <a:off x="345025" y="514335"/>
          <a:ext cx="4830358" cy="324720"/>
        </a:xfrm>
        <a:prstGeom prst="roundRect">
          <a:avLst/>
        </a:prstGeom>
        <a:solidFill>
          <a:schemeClr val="accent5">
            <a:hueOff val="2176233"/>
            <a:satOff val="962"/>
            <a:lumOff val="-10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488950">
            <a:lnSpc>
              <a:spcPct val="90000"/>
            </a:lnSpc>
            <a:spcBef>
              <a:spcPct val="0"/>
            </a:spcBef>
            <a:spcAft>
              <a:spcPct val="35000"/>
            </a:spcAft>
            <a:buNone/>
          </a:pPr>
          <a:r>
            <a:rPr lang="en-US" sz="1100" kern="1200" dirty="0"/>
            <a:t>Data Cleaning</a:t>
          </a:r>
        </a:p>
      </dsp:txBody>
      <dsp:txXfrm>
        <a:off x="360877" y="530187"/>
        <a:ext cx="4798654" cy="293016"/>
      </dsp:txXfrm>
    </dsp:sp>
    <dsp:sp modelId="{4A5CC340-EA28-43C6-B75B-0F50A7F3CE80}">
      <dsp:nvSpPr>
        <dsp:cNvPr id="0" name=""/>
        <dsp:cNvSpPr/>
      </dsp:nvSpPr>
      <dsp:spPr>
        <a:xfrm>
          <a:off x="0" y="1175655"/>
          <a:ext cx="6900512" cy="641024"/>
        </a:xfrm>
        <a:prstGeom prst="rect">
          <a:avLst/>
        </a:prstGeom>
        <a:solidFill>
          <a:schemeClr val="lt1">
            <a:alpha val="90000"/>
            <a:hueOff val="0"/>
            <a:satOff val="0"/>
            <a:lumOff val="0"/>
            <a:alphaOff val="0"/>
          </a:schemeClr>
        </a:solidFill>
        <a:ln w="12700" cap="flat" cmpd="sng" algn="ctr">
          <a:solidFill>
            <a:schemeClr val="accent5">
              <a:hueOff val="4352466"/>
              <a:satOff val="1923"/>
              <a:lumOff val="-21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229108" rIns="53555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latin typeface="The Serif Hand Black"/>
            </a:rPr>
            <a:t>Encoding</a:t>
          </a:r>
        </a:p>
        <a:p>
          <a:pPr marL="57150" lvl="1" indent="-57150" algn="l" defTabSz="488950" rtl="0">
            <a:lnSpc>
              <a:spcPct val="90000"/>
            </a:lnSpc>
            <a:spcBef>
              <a:spcPct val="0"/>
            </a:spcBef>
            <a:spcAft>
              <a:spcPct val="15000"/>
            </a:spcAft>
            <a:buChar char="•"/>
          </a:pPr>
          <a:r>
            <a:rPr lang="en-US" sz="1100" kern="1200" dirty="0">
              <a:latin typeface="The Serif Hand Black"/>
            </a:rPr>
            <a:t>Extracted Features</a:t>
          </a:r>
        </a:p>
      </dsp:txBody>
      <dsp:txXfrm>
        <a:off x="0" y="1175655"/>
        <a:ext cx="6900512" cy="641024"/>
      </dsp:txXfrm>
    </dsp:sp>
    <dsp:sp modelId="{6CB4869D-EA2E-48D5-AF30-4805C54B0B34}">
      <dsp:nvSpPr>
        <dsp:cNvPr id="0" name=""/>
        <dsp:cNvSpPr/>
      </dsp:nvSpPr>
      <dsp:spPr>
        <a:xfrm>
          <a:off x="345025" y="1013295"/>
          <a:ext cx="4830358" cy="324720"/>
        </a:xfrm>
        <a:prstGeom prst="roundRect">
          <a:avLst/>
        </a:prstGeom>
        <a:solidFill>
          <a:schemeClr val="accent5">
            <a:hueOff val="4352466"/>
            <a:satOff val="1923"/>
            <a:lumOff val="-21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The Serif Hand Black"/>
            </a:rPr>
            <a:t>Feature Engineering</a:t>
          </a:r>
        </a:p>
      </dsp:txBody>
      <dsp:txXfrm>
        <a:off x="360877" y="1029147"/>
        <a:ext cx="4798654" cy="293016"/>
      </dsp:txXfrm>
    </dsp:sp>
    <dsp:sp modelId="{F0F38D20-DFC9-4AA7-A9A0-0F810424A485}">
      <dsp:nvSpPr>
        <dsp:cNvPr id="0" name=""/>
        <dsp:cNvSpPr/>
      </dsp:nvSpPr>
      <dsp:spPr>
        <a:xfrm>
          <a:off x="0" y="2038440"/>
          <a:ext cx="6900512" cy="277200"/>
        </a:xfrm>
        <a:prstGeom prst="rect">
          <a:avLst/>
        </a:prstGeom>
        <a:solidFill>
          <a:schemeClr val="lt1">
            <a:alpha val="90000"/>
            <a:hueOff val="0"/>
            <a:satOff val="0"/>
            <a:lumOff val="0"/>
            <a:alphaOff val="0"/>
          </a:schemeClr>
        </a:solidFill>
        <a:ln w="12700" cap="flat" cmpd="sng" algn="ctr">
          <a:solidFill>
            <a:schemeClr val="accent5">
              <a:hueOff val="6528699"/>
              <a:satOff val="2885"/>
              <a:lumOff val="-31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E11189-13BA-4ED5-8040-CE63D7A6DAA3}">
      <dsp:nvSpPr>
        <dsp:cNvPr id="0" name=""/>
        <dsp:cNvSpPr/>
      </dsp:nvSpPr>
      <dsp:spPr>
        <a:xfrm>
          <a:off x="345025" y="1876080"/>
          <a:ext cx="4830358" cy="324720"/>
        </a:xfrm>
        <a:prstGeom prst="roundRect">
          <a:avLst/>
        </a:prstGeom>
        <a:solidFill>
          <a:schemeClr val="accent5">
            <a:hueOff val="6528699"/>
            <a:satOff val="2885"/>
            <a:lumOff val="-31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488950">
            <a:lnSpc>
              <a:spcPct val="90000"/>
            </a:lnSpc>
            <a:spcBef>
              <a:spcPct val="0"/>
            </a:spcBef>
            <a:spcAft>
              <a:spcPct val="35000"/>
            </a:spcAft>
            <a:buNone/>
          </a:pPr>
          <a:r>
            <a:rPr lang="en-US" sz="1100" kern="1200" dirty="0"/>
            <a:t>EDA</a:t>
          </a:r>
        </a:p>
      </dsp:txBody>
      <dsp:txXfrm>
        <a:off x="360877" y="1891932"/>
        <a:ext cx="4798654" cy="293016"/>
      </dsp:txXfrm>
    </dsp:sp>
    <dsp:sp modelId="{1CCB6B63-6FFF-4831-8803-76C2A862E0EC}">
      <dsp:nvSpPr>
        <dsp:cNvPr id="0" name=""/>
        <dsp:cNvSpPr/>
      </dsp:nvSpPr>
      <dsp:spPr>
        <a:xfrm>
          <a:off x="0" y="2537400"/>
          <a:ext cx="6900512" cy="277200"/>
        </a:xfrm>
        <a:prstGeom prst="rect">
          <a:avLst/>
        </a:prstGeom>
        <a:solidFill>
          <a:schemeClr val="lt1">
            <a:alpha val="90000"/>
            <a:hueOff val="0"/>
            <a:satOff val="0"/>
            <a:lumOff val="0"/>
            <a:alphaOff val="0"/>
          </a:schemeClr>
        </a:solidFill>
        <a:ln w="12700" cap="flat" cmpd="sng" algn="ctr">
          <a:solidFill>
            <a:schemeClr val="accent5">
              <a:hueOff val="8704932"/>
              <a:satOff val="3846"/>
              <a:lumOff val="-4216"/>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17BC1D-0604-40B5-8E21-52FE1E10A69F}">
      <dsp:nvSpPr>
        <dsp:cNvPr id="0" name=""/>
        <dsp:cNvSpPr/>
      </dsp:nvSpPr>
      <dsp:spPr>
        <a:xfrm>
          <a:off x="345025" y="2375040"/>
          <a:ext cx="4830358" cy="324720"/>
        </a:xfrm>
        <a:prstGeom prst="roundRect">
          <a:avLst/>
        </a:prstGeom>
        <a:solidFill>
          <a:schemeClr val="accent5">
            <a:hueOff val="8704932"/>
            <a:satOff val="3846"/>
            <a:lumOff val="-4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488950">
            <a:lnSpc>
              <a:spcPct val="90000"/>
            </a:lnSpc>
            <a:spcBef>
              <a:spcPct val="0"/>
            </a:spcBef>
            <a:spcAft>
              <a:spcPct val="35000"/>
            </a:spcAft>
            <a:buNone/>
          </a:pPr>
          <a:r>
            <a:rPr lang="en-US" sz="1100" kern="1200" dirty="0"/>
            <a:t>VIF TEST</a:t>
          </a:r>
        </a:p>
      </dsp:txBody>
      <dsp:txXfrm>
        <a:off x="360877" y="2390892"/>
        <a:ext cx="4798654" cy="293016"/>
      </dsp:txXfrm>
    </dsp:sp>
    <dsp:sp modelId="{E1FB90EC-101E-484C-B3BC-306633056E4D}">
      <dsp:nvSpPr>
        <dsp:cNvPr id="0" name=""/>
        <dsp:cNvSpPr/>
      </dsp:nvSpPr>
      <dsp:spPr>
        <a:xfrm>
          <a:off x="0" y="3036360"/>
          <a:ext cx="6900512" cy="277200"/>
        </a:xfrm>
        <a:prstGeom prst="rect">
          <a:avLst/>
        </a:prstGeom>
        <a:solidFill>
          <a:schemeClr val="lt1">
            <a:alpha val="90000"/>
            <a:hueOff val="0"/>
            <a:satOff val="0"/>
            <a:lumOff val="0"/>
            <a:alphaOff val="0"/>
          </a:schemeClr>
        </a:solidFill>
        <a:ln w="12700" cap="flat" cmpd="sng" algn="ctr">
          <a:solidFill>
            <a:schemeClr val="accent5">
              <a:hueOff val="10881165"/>
              <a:satOff val="4808"/>
              <a:lumOff val="-527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00E52B-05E0-4A39-A708-ACA5D2568316}">
      <dsp:nvSpPr>
        <dsp:cNvPr id="0" name=""/>
        <dsp:cNvSpPr/>
      </dsp:nvSpPr>
      <dsp:spPr>
        <a:xfrm>
          <a:off x="345025" y="2874000"/>
          <a:ext cx="4830358" cy="324720"/>
        </a:xfrm>
        <a:prstGeom prst="roundRect">
          <a:avLst/>
        </a:prstGeom>
        <a:solidFill>
          <a:schemeClr val="accent5">
            <a:hueOff val="10881165"/>
            <a:satOff val="4808"/>
            <a:lumOff val="-52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488950">
            <a:lnSpc>
              <a:spcPct val="90000"/>
            </a:lnSpc>
            <a:spcBef>
              <a:spcPct val="0"/>
            </a:spcBef>
            <a:spcAft>
              <a:spcPct val="35000"/>
            </a:spcAft>
            <a:buNone/>
          </a:pPr>
          <a:r>
            <a:rPr lang="en-US" sz="1100" kern="1200" dirty="0"/>
            <a:t>POWER TRANSFORM</a:t>
          </a:r>
        </a:p>
      </dsp:txBody>
      <dsp:txXfrm>
        <a:off x="360877" y="2889852"/>
        <a:ext cx="4798654" cy="293016"/>
      </dsp:txXfrm>
    </dsp:sp>
    <dsp:sp modelId="{8859AA03-41AE-4662-985A-B17A91D767AB}">
      <dsp:nvSpPr>
        <dsp:cNvPr id="0" name=""/>
        <dsp:cNvSpPr/>
      </dsp:nvSpPr>
      <dsp:spPr>
        <a:xfrm>
          <a:off x="0" y="3535320"/>
          <a:ext cx="6900512" cy="987525"/>
        </a:xfrm>
        <a:prstGeom prst="rect">
          <a:avLst/>
        </a:prstGeom>
        <a:solidFill>
          <a:schemeClr val="lt1">
            <a:alpha val="90000"/>
            <a:hueOff val="0"/>
            <a:satOff val="0"/>
            <a:lumOff val="0"/>
            <a:alphaOff val="0"/>
          </a:schemeClr>
        </a:solidFill>
        <a:ln w="12700" cap="flat" cmpd="sng" algn="ctr">
          <a:solidFill>
            <a:schemeClr val="accent5">
              <a:hueOff val="13057397"/>
              <a:satOff val="5769"/>
              <a:lumOff val="-63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229108" rIns="53555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POWER TRANSFORM</a:t>
          </a:r>
        </a:p>
        <a:p>
          <a:pPr marL="57150" lvl="1" indent="-57150" algn="l" defTabSz="488950">
            <a:lnSpc>
              <a:spcPct val="90000"/>
            </a:lnSpc>
            <a:spcBef>
              <a:spcPct val="0"/>
            </a:spcBef>
            <a:spcAft>
              <a:spcPct val="15000"/>
            </a:spcAft>
            <a:buChar char="•"/>
          </a:pPr>
          <a:r>
            <a:rPr lang="en-US" sz="1100" kern="1200" dirty="0"/>
            <a:t>MIN MAX SCALING</a:t>
          </a:r>
        </a:p>
        <a:p>
          <a:pPr marL="57150" lvl="1" indent="-57150" algn="l" defTabSz="488950">
            <a:lnSpc>
              <a:spcPct val="90000"/>
            </a:lnSpc>
            <a:spcBef>
              <a:spcPct val="0"/>
            </a:spcBef>
            <a:spcAft>
              <a:spcPct val="15000"/>
            </a:spcAft>
            <a:buChar char="•"/>
          </a:pPr>
          <a:r>
            <a:rPr lang="en-US" sz="1100" kern="1200" dirty="0"/>
            <a:t>VECTORIZATION</a:t>
          </a:r>
        </a:p>
        <a:p>
          <a:pPr marL="57150" lvl="1" indent="-57150" algn="l" defTabSz="488950">
            <a:lnSpc>
              <a:spcPct val="90000"/>
            </a:lnSpc>
            <a:spcBef>
              <a:spcPct val="0"/>
            </a:spcBef>
            <a:spcAft>
              <a:spcPct val="15000"/>
            </a:spcAft>
            <a:buChar char="•"/>
          </a:pPr>
          <a:r>
            <a:rPr lang="en-US" sz="1100" kern="1200" dirty="0"/>
            <a:t>TRAIN TEST SPLIT</a:t>
          </a:r>
        </a:p>
      </dsp:txBody>
      <dsp:txXfrm>
        <a:off x="0" y="3535320"/>
        <a:ext cx="6900512" cy="987525"/>
      </dsp:txXfrm>
    </dsp:sp>
    <dsp:sp modelId="{6C079349-E78E-4476-8568-ABA51E913E07}">
      <dsp:nvSpPr>
        <dsp:cNvPr id="0" name=""/>
        <dsp:cNvSpPr/>
      </dsp:nvSpPr>
      <dsp:spPr>
        <a:xfrm>
          <a:off x="345025" y="3372960"/>
          <a:ext cx="4830358" cy="324720"/>
        </a:xfrm>
        <a:prstGeom prst="roundRect">
          <a:avLst/>
        </a:prstGeom>
        <a:solidFill>
          <a:schemeClr val="accent5">
            <a:hueOff val="13057397"/>
            <a:satOff val="5769"/>
            <a:lumOff val="-6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488950">
            <a:lnSpc>
              <a:spcPct val="90000"/>
            </a:lnSpc>
            <a:spcBef>
              <a:spcPct val="0"/>
            </a:spcBef>
            <a:spcAft>
              <a:spcPct val="35000"/>
            </a:spcAft>
            <a:buNone/>
          </a:pPr>
          <a:r>
            <a:rPr lang="en-US" sz="1100" kern="1200" dirty="0"/>
            <a:t>Data Pre Processing</a:t>
          </a:r>
        </a:p>
      </dsp:txBody>
      <dsp:txXfrm>
        <a:off x="360877" y="3388812"/>
        <a:ext cx="4798654" cy="293016"/>
      </dsp:txXfrm>
    </dsp:sp>
    <dsp:sp modelId="{28CB3D5E-BD24-4034-94F0-640C6F902EB8}">
      <dsp:nvSpPr>
        <dsp:cNvPr id="0" name=""/>
        <dsp:cNvSpPr/>
      </dsp:nvSpPr>
      <dsp:spPr>
        <a:xfrm>
          <a:off x="0" y="4744605"/>
          <a:ext cx="6900512" cy="277200"/>
        </a:xfrm>
        <a:prstGeom prst="rect">
          <a:avLst/>
        </a:prstGeom>
        <a:solidFill>
          <a:schemeClr val="lt1">
            <a:alpha val="90000"/>
            <a:hueOff val="0"/>
            <a:satOff val="0"/>
            <a:lumOff val="0"/>
            <a:alphaOff val="0"/>
          </a:schemeClr>
        </a:solidFill>
        <a:ln w="12700" cap="flat" cmpd="sng" algn="ctr">
          <a:solidFill>
            <a:schemeClr val="accent5">
              <a:hueOff val="15233631"/>
              <a:satOff val="6730"/>
              <a:lumOff val="-73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639A74-AF66-4A42-8CB0-15ABA652616E}">
      <dsp:nvSpPr>
        <dsp:cNvPr id="0" name=""/>
        <dsp:cNvSpPr/>
      </dsp:nvSpPr>
      <dsp:spPr>
        <a:xfrm>
          <a:off x="345025" y="4582245"/>
          <a:ext cx="4830358" cy="324720"/>
        </a:xfrm>
        <a:prstGeom prst="roundRect">
          <a:avLst/>
        </a:prstGeom>
        <a:solidFill>
          <a:schemeClr val="accent5">
            <a:hueOff val="15233631"/>
            <a:satOff val="6730"/>
            <a:lumOff val="-73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488950">
            <a:lnSpc>
              <a:spcPct val="90000"/>
            </a:lnSpc>
            <a:spcBef>
              <a:spcPct val="0"/>
            </a:spcBef>
            <a:spcAft>
              <a:spcPct val="35000"/>
            </a:spcAft>
            <a:buNone/>
          </a:pPr>
          <a:r>
            <a:rPr lang="en-US" sz="1100" kern="1200" dirty="0"/>
            <a:t>FEATURE SELECTION (ENSEMBLE METHODS)</a:t>
          </a:r>
        </a:p>
      </dsp:txBody>
      <dsp:txXfrm>
        <a:off x="360877" y="4598097"/>
        <a:ext cx="4798654" cy="293016"/>
      </dsp:txXfrm>
    </dsp:sp>
    <dsp:sp modelId="{C528CADD-774A-420E-A2E5-719865FC2A4B}">
      <dsp:nvSpPr>
        <dsp:cNvPr id="0" name=""/>
        <dsp:cNvSpPr/>
      </dsp:nvSpPr>
      <dsp:spPr>
        <a:xfrm>
          <a:off x="0" y="5243565"/>
          <a:ext cx="6900512" cy="277200"/>
        </a:xfrm>
        <a:prstGeom prst="rect">
          <a:avLst/>
        </a:prstGeom>
        <a:solidFill>
          <a:schemeClr val="lt1">
            <a:alpha val="90000"/>
            <a:hueOff val="0"/>
            <a:satOff val="0"/>
            <a:lumOff val="0"/>
            <a:alphaOff val="0"/>
          </a:schemeClr>
        </a:solidFill>
        <a:ln w="12700" cap="flat" cmpd="sng" algn="ctr">
          <a:solidFill>
            <a:schemeClr val="accent5">
              <a:hueOff val="17409864"/>
              <a:satOff val="7692"/>
              <a:lumOff val="-8432"/>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0FF59E-671B-44D0-B397-B1CDFD2F5F50}">
      <dsp:nvSpPr>
        <dsp:cNvPr id="0" name=""/>
        <dsp:cNvSpPr/>
      </dsp:nvSpPr>
      <dsp:spPr>
        <a:xfrm>
          <a:off x="345025" y="5081205"/>
          <a:ext cx="4830358" cy="324720"/>
        </a:xfrm>
        <a:prstGeom prst="roundRect">
          <a:avLst/>
        </a:prstGeom>
        <a:solidFill>
          <a:schemeClr val="accent5">
            <a:hueOff val="17409864"/>
            <a:satOff val="7692"/>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488950">
            <a:lnSpc>
              <a:spcPct val="90000"/>
            </a:lnSpc>
            <a:spcBef>
              <a:spcPct val="0"/>
            </a:spcBef>
            <a:spcAft>
              <a:spcPct val="35000"/>
            </a:spcAft>
            <a:buNone/>
          </a:pPr>
          <a:r>
            <a:rPr lang="en-US" sz="1100" kern="1200" dirty="0"/>
            <a:t>MODEL DEVELOPMENT, EVALUATION AND SELECTION</a:t>
          </a:r>
        </a:p>
      </dsp:txBody>
      <dsp:txXfrm>
        <a:off x="360877" y="5097057"/>
        <a:ext cx="4798654" cy="2930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AD4A2-00D7-48DD-8945-049C7478427A}">
      <dsp:nvSpPr>
        <dsp:cNvPr id="0" name=""/>
        <dsp:cNvSpPr/>
      </dsp:nvSpPr>
      <dsp:spPr>
        <a:xfrm>
          <a:off x="3080" y="415617"/>
          <a:ext cx="2444055" cy="34216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US" sz="2600" kern="1200"/>
            <a:t>Acceptable Skewness Range Is +/-0.65</a:t>
          </a:r>
        </a:p>
      </dsp:txBody>
      <dsp:txXfrm>
        <a:off x="3080" y="1715854"/>
        <a:ext cx="2444055" cy="2053006"/>
      </dsp:txXfrm>
    </dsp:sp>
    <dsp:sp modelId="{FEF6E62D-FA23-414C-B709-6AA52BA297D1}">
      <dsp:nvSpPr>
        <dsp:cNvPr id="0" name=""/>
        <dsp:cNvSpPr/>
      </dsp:nvSpPr>
      <dsp:spPr>
        <a:xfrm>
          <a:off x="711856" y="757784"/>
          <a:ext cx="1026503" cy="1026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08112"/>
        <a:ext cx="725847" cy="725847"/>
      </dsp:txXfrm>
    </dsp:sp>
    <dsp:sp modelId="{ED468610-F0CB-4756-A8D8-B50C970DC15E}">
      <dsp:nvSpPr>
        <dsp:cNvPr id="0" name=""/>
        <dsp:cNvSpPr/>
      </dsp:nvSpPr>
      <dsp:spPr>
        <a:xfrm>
          <a:off x="3080" y="3837222"/>
          <a:ext cx="244405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0EDABC-CA48-47F9-940E-BCEC4940B8E4}">
      <dsp:nvSpPr>
        <dsp:cNvPr id="0" name=""/>
        <dsp:cNvSpPr/>
      </dsp:nvSpPr>
      <dsp:spPr>
        <a:xfrm>
          <a:off x="2691541" y="415617"/>
          <a:ext cx="2444055" cy="342167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US" sz="2600" kern="1200"/>
            <a:t>Acceptable VIF Score Is Than 6</a:t>
          </a:r>
        </a:p>
      </dsp:txBody>
      <dsp:txXfrm>
        <a:off x="2691541" y="1715854"/>
        <a:ext cx="2444055" cy="2053006"/>
      </dsp:txXfrm>
    </dsp:sp>
    <dsp:sp modelId="{5D0ADE59-AD63-461F-84BE-431474715C8B}">
      <dsp:nvSpPr>
        <dsp:cNvPr id="0" name=""/>
        <dsp:cNvSpPr/>
      </dsp:nvSpPr>
      <dsp:spPr>
        <a:xfrm>
          <a:off x="3400317" y="757784"/>
          <a:ext cx="1026503" cy="1026503"/>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08112"/>
        <a:ext cx="725847" cy="725847"/>
      </dsp:txXfrm>
    </dsp:sp>
    <dsp:sp modelId="{4D2B40AC-7BD0-46DE-8409-D9C16BF44092}">
      <dsp:nvSpPr>
        <dsp:cNvPr id="0" name=""/>
        <dsp:cNvSpPr/>
      </dsp:nvSpPr>
      <dsp:spPr>
        <a:xfrm>
          <a:off x="2691541" y="3837222"/>
          <a:ext cx="244405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F55BBD-A085-43CC-B3F1-150C33CC5C7D}">
      <dsp:nvSpPr>
        <dsp:cNvPr id="0" name=""/>
        <dsp:cNvSpPr/>
      </dsp:nvSpPr>
      <dsp:spPr>
        <a:xfrm>
          <a:off x="5380002" y="415617"/>
          <a:ext cx="2444055" cy="342167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US" sz="2600" kern="1200"/>
            <a:t>Acceptable P Value Is Less Than 0.05</a:t>
          </a:r>
        </a:p>
      </dsp:txBody>
      <dsp:txXfrm>
        <a:off x="5380002" y="1715854"/>
        <a:ext cx="2444055" cy="2053006"/>
      </dsp:txXfrm>
    </dsp:sp>
    <dsp:sp modelId="{8AE69F4D-8C23-40BF-B87F-06A3B00FE054}">
      <dsp:nvSpPr>
        <dsp:cNvPr id="0" name=""/>
        <dsp:cNvSpPr/>
      </dsp:nvSpPr>
      <dsp:spPr>
        <a:xfrm>
          <a:off x="6088778" y="757784"/>
          <a:ext cx="1026503" cy="1026503"/>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08112"/>
        <a:ext cx="725847" cy="725847"/>
      </dsp:txXfrm>
    </dsp:sp>
    <dsp:sp modelId="{C29772D6-F67E-45BB-A6F7-8916C5B020BC}">
      <dsp:nvSpPr>
        <dsp:cNvPr id="0" name=""/>
        <dsp:cNvSpPr/>
      </dsp:nvSpPr>
      <dsp:spPr>
        <a:xfrm>
          <a:off x="5380002" y="3837222"/>
          <a:ext cx="244405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FBACAC-84F3-49FD-8D8B-F06704B199C3}">
      <dsp:nvSpPr>
        <dsp:cNvPr id="0" name=""/>
        <dsp:cNvSpPr/>
      </dsp:nvSpPr>
      <dsp:spPr>
        <a:xfrm>
          <a:off x="8068463" y="415617"/>
          <a:ext cx="2444055" cy="342167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US" sz="2600" kern="1200"/>
            <a:t>Variance Threshold Is 0.01</a:t>
          </a:r>
        </a:p>
      </dsp:txBody>
      <dsp:txXfrm>
        <a:off x="8068463" y="1715854"/>
        <a:ext cx="2444055" cy="2053006"/>
      </dsp:txXfrm>
    </dsp:sp>
    <dsp:sp modelId="{0F6395E5-828D-4053-AD88-727F5CF87B6B}">
      <dsp:nvSpPr>
        <dsp:cNvPr id="0" name=""/>
        <dsp:cNvSpPr/>
      </dsp:nvSpPr>
      <dsp:spPr>
        <a:xfrm>
          <a:off x="8777239" y="757784"/>
          <a:ext cx="1026503" cy="102650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08112"/>
        <a:ext cx="725847" cy="725847"/>
      </dsp:txXfrm>
    </dsp:sp>
    <dsp:sp modelId="{D832C8D8-A30C-4463-995B-8F743B780DAA}">
      <dsp:nvSpPr>
        <dsp:cNvPr id="0" name=""/>
        <dsp:cNvSpPr/>
      </dsp:nvSpPr>
      <dsp:spPr>
        <a:xfrm>
          <a:off x="8068463" y="3837222"/>
          <a:ext cx="2444055"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848B0-0304-4A65-9DD9-5B55127C4491}">
      <dsp:nvSpPr>
        <dsp:cNvPr id="0" name=""/>
        <dsp:cNvSpPr/>
      </dsp:nvSpPr>
      <dsp:spPr>
        <a:xfrm>
          <a:off x="0" y="112350"/>
          <a:ext cx="6900512"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Total Model = 7</a:t>
          </a:r>
        </a:p>
      </dsp:txBody>
      <dsp:txXfrm>
        <a:off x="30442" y="142792"/>
        <a:ext cx="6839628" cy="562726"/>
      </dsp:txXfrm>
    </dsp:sp>
    <dsp:sp modelId="{E84CCE89-CC4F-4257-8BB3-8C10952FCAF1}">
      <dsp:nvSpPr>
        <dsp:cNvPr id="0" name=""/>
        <dsp:cNvSpPr/>
      </dsp:nvSpPr>
      <dsp:spPr>
        <a:xfrm>
          <a:off x="0" y="782040"/>
          <a:ext cx="6900512" cy="623610"/>
        </a:xfrm>
        <a:prstGeom prst="roundRect">
          <a:avLst/>
        </a:prstGeom>
        <a:solidFill>
          <a:schemeClr val="accent2">
            <a:hueOff val="-349936"/>
            <a:satOff val="-1616"/>
            <a:lumOff val="-3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Selection Reasoning Of Models 1 to 7</a:t>
          </a:r>
          <a:endParaRPr lang="en-US" sz="1600" kern="1200"/>
        </a:p>
      </dsp:txBody>
      <dsp:txXfrm>
        <a:off x="30442" y="812482"/>
        <a:ext cx="6839628" cy="562726"/>
      </dsp:txXfrm>
    </dsp:sp>
    <dsp:sp modelId="{B8AC84AE-4FB7-48B6-B0C3-6996B3B74BEF}">
      <dsp:nvSpPr>
        <dsp:cNvPr id="0" name=""/>
        <dsp:cNvSpPr/>
      </dsp:nvSpPr>
      <dsp:spPr>
        <a:xfrm>
          <a:off x="0" y="1451730"/>
          <a:ext cx="6900512" cy="623610"/>
        </a:xfrm>
        <a:prstGeom prst="roundRect">
          <a:avLst/>
        </a:prstGeom>
        <a:solidFill>
          <a:schemeClr val="accent2">
            <a:hueOff val="-699872"/>
            <a:satOff val="-3233"/>
            <a:lumOff val="-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The goal of ensemble methods is to combine the predictions of several base estimators built with a given learning algorithm in order to improve generalizability / robustness over a single estimator.</a:t>
          </a:r>
          <a:endParaRPr lang="en-US" sz="1600" kern="1200"/>
        </a:p>
      </dsp:txBody>
      <dsp:txXfrm>
        <a:off x="30442" y="1482172"/>
        <a:ext cx="6839628" cy="562726"/>
      </dsp:txXfrm>
    </dsp:sp>
    <dsp:sp modelId="{E510AFB7-B282-4FB1-8805-2E7389AA6650}">
      <dsp:nvSpPr>
        <dsp:cNvPr id="0" name=""/>
        <dsp:cNvSpPr/>
      </dsp:nvSpPr>
      <dsp:spPr>
        <a:xfrm>
          <a:off x="0" y="2121420"/>
          <a:ext cx="6900512" cy="623610"/>
        </a:xfrm>
        <a:prstGeom prst="roundRect">
          <a:avLst/>
        </a:prstGeom>
        <a:solidFill>
          <a:schemeClr val="accent2">
            <a:hueOff val="-1049807"/>
            <a:satOff val="-4849"/>
            <a:lumOff val="-10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Two families of ensemble methods are usually distinguished:</a:t>
          </a:r>
        </a:p>
      </dsp:txBody>
      <dsp:txXfrm>
        <a:off x="30442" y="2151862"/>
        <a:ext cx="6839628" cy="562726"/>
      </dsp:txXfrm>
    </dsp:sp>
    <dsp:sp modelId="{4DA64053-D31E-42A2-90D2-D3C10B310A8E}">
      <dsp:nvSpPr>
        <dsp:cNvPr id="0" name=""/>
        <dsp:cNvSpPr/>
      </dsp:nvSpPr>
      <dsp:spPr>
        <a:xfrm>
          <a:off x="0" y="2791110"/>
          <a:ext cx="6900512" cy="623610"/>
        </a:xfrm>
        <a:prstGeom prst="roundRect">
          <a:avLst/>
        </a:prstGeom>
        <a:solidFill>
          <a:schemeClr val="accent2">
            <a:hueOff val="-1399743"/>
            <a:satOff val="-6465"/>
            <a:lumOff val="-13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In averaging methods, the driving principle is to build several estimators independently and then to average their predictions. On average, the combined estimator is usually better than any of the single base estimator because its variance is reduced.</a:t>
          </a:r>
        </a:p>
      </dsp:txBody>
      <dsp:txXfrm>
        <a:off x="30442" y="2821552"/>
        <a:ext cx="6839628" cy="562726"/>
      </dsp:txXfrm>
    </dsp:sp>
    <dsp:sp modelId="{E6FCA843-5731-4917-86E1-870BFB17D3C1}">
      <dsp:nvSpPr>
        <dsp:cNvPr id="0" name=""/>
        <dsp:cNvSpPr/>
      </dsp:nvSpPr>
      <dsp:spPr>
        <a:xfrm>
          <a:off x="0" y="3460800"/>
          <a:ext cx="6900512" cy="623610"/>
        </a:xfrm>
        <a:prstGeom prst="roundRect">
          <a:avLst/>
        </a:prstGeom>
        <a:solidFill>
          <a:schemeClr val="accent2">
            <a:hueOff val="-1749679"/>
            <a:satOff val="-8081"/>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Examples: Bagging methods, Forests of randomized trees, etcetera</a:t>
          </a:r>
        </a:p>
      </dsp:txBody>
      <dsp:txXfrm>
        <a:off x="30442" y="3491242"/>
        <a:ext cx="6839628" cy="562726"/>
      </dsp:txXfrm>
    </dsp:sp>
    <dsp:sp modelId="{B096EFBC-4506-4720-A8EE-16CEE183E1B6}">
      <dsp:nvSpPr>
        <dsp:cNvPr id="0" name=""/>
        <dsp:cNvSpPr/>
      </dsp:nvSpPr>
      <dsp:spPr>
        <a:xfrm>
          <a:off x="0" y="4130490"/>
          <a:ext cx="6900512" cy="623610"/>
        </a:xfrm>
        <a:prstGeom prst="roundRect">
          <a:avLst/>
        </a:prstGeom>
        <a:solidFill>
          <a:schemeClr val="accent2">
            <a:hueOff val="-2099615"/>
            <a:satOff val="-9698"/>
            <a:lumOff val="-20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By contrast, in boosting methods, base estimators are built sequentially and one tries to reduce the bias of the combined estimator. The motivation is to combine several weak models to produce a powerful ensemble.</a:t>
          </a:r>
        </a:p>
      </dsp:txBody>
      <dsp:txXfrm>
        <a:off x="30442" y="4160932"/>
        <a:ext cx="6839628" cy="562726"/>
      </dsp:txXfrm>
    </dsp:sp>
    <dsp:sp modelId="{D6966A46-A459-4A57-BD21-CD97FA44BE9B}">
      <dsp:nvSpPr>
        <dsp:cNvPr id="0" name=""/>
        <dsp:cNvSpPr/>
      </dsp:nvSpPr>
      <dsp:spPr>
        <a:xfrm>
          <a:off x="0" y="4800180"/>
          <a:ext cx="6900512" cy="62361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Examples: AdaBoost, Gradient Tree Boosting,etcetera</a:t>
          </a:r>
        </a:p>
      </dsp:txBody>
      <dsp:txXfrm>
        <a:off x="30442" y="4830622"/>
        <a:ext cx="6839628" cy="5627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1DB96-1318-4CCB-AF02-A2E756A754FD}">
      <dsp:nvSpPr>
        <dsp:cNvPr id="0" name=""/>
        <dsp:cNvSpPr/>
      </dsp:nvSpPr>
      <dsp:spPr>
        <a:xfrm>
          <a:off x="1332" y="7648"/>
          <a:ext cx="4677087" cy="29699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F1681-0F13-44A4-930B-A9F08C7BC7A2}">
      <dsp:nvSpPr>
        <dsp:cNvPr id="0" name=""/>
        <dsp:cNvSpPr/>
      </dsp:nvSpPr>
      <dsp:spPr>
        <a:xfrm>
          <a:off x="521008" y="501341"/>
          <a:ext cx="4677087" cy="29699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a:t>The use case assigned revolves around uneven label points hence there is high probality of not achieving a good fit. Hence, I have tried different ensembele techniques that can lower variance and bias and help achieve good scores. (Just as a reminder, I have already applied variance threshold of 0.01 to ensure that risk of models is low).</a:t>
          </a:r>
          <a:endParaRPr lang="en-US" sz="2700" kern="1200"/>
        </a:p>
      </dsp:txBody>
      <dsp:txXfrm>
        <a:off x="607995" y="588328"/>
        <a:ext cx="4503113" cy="2795976"/>
      </dsp:txXfrm>
    </dsp:sp>
    <dsp:sp modelId="{2A536D01-B669-4CE0-A7D2-121A7D2FFCD8}">
      <dsp:nvSpPr>
        <dsp:cNvPr id="0" name=""/>
        <dsp:cNvSpPr/>
      </dsp:nvSpPr>
      <dsp:spPr>
        <a:xfrm>
          <a:off x="5717772" y="7648"/>
          <a:ext cx="4677087" cy="29699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9AF13C-6FCC-446A-86EB-BA502D097CA9}">
      <dsp:nvSpPr>
        <dsp:cNvPr id="0" name=""/>
        <dsp:cNvSpPr/>
      </dsp:nvSpPr>
      <dsp:spPr>
        <a:xfrm>
          <a:off x="6237449" y="501341"/>
          <a:ext cx="4677087" cy="29699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a:t>The theories in the above two cells explain why I have chosen Model 1, Model 2, Model 3, Model 4, Model 5, Model 6 and Model7</a:t>
          </a:r>
          <a:endParaRPr lang="en-US" sz="2700" kern="1200"/>
        </a:p>
      </dsp:txBody>
      <dsp:txXfrm>
        <a:off x="6324436" y="588328"/>
        <a:ext cx="4503113" cy="27959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2:27:42.804"/>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5/22/2022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39056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5/22/2022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32331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5/22/2022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5139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5/22/2022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6417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5/22/2022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3096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5/22/2022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306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5/22/2022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89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5/22/2022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0821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5/22/2022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7004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5/22/2022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193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5/22/2022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73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5/22/2022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93168842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2" r:id="rId6"/>
    <p:sldLayoutId id="2147483698" r:id="rId7"/>
    <p:sldLayoutId id="2147483699" r:id="rId8"/>
    <p:sldLayoutId id="2147483700" r:id="rId9"/>
    <p:sldLayoutId id="2147483701" r:id="rId10"/>
    <p:sldLayoutId id="2147483703"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localhost:8888/notebooks/housing_project_sub.ipynb#Mathematical-Nota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our wooden houses with different sizes">
            <a:extLst>
              <a:ext uri="{FF2B5EF4-FFF2-40B4-BE49-F238E27FC236}">
                <a16:creationId xmlns:a16="http://schemas.microsoft.com/office/drawing/2014/main" id="{BC6FA004-1D00-6436-B53C-5F4C7774FBF8}"/>
              </a:ext>
            </a:extLst>
          </p:cNvPr>
          <p:cNvPicPr>
            <a:picLocks noChangeAspect="1"/>
          </p:cNvPicPr>
          <p:nvPr/>
        </p:nvPicPr>
        <p:blipFill rotWithShape="1">
          <a:blip r:embed="rId2">
            <a:alphaModFix amt="50000"/>
          </a:blip>
          <a:srcRect t="2174" r="-1" b="13534"/>
          <a:stretch/>
        </p:blipFill>
        <p:spPr>
          <a:xfrm>
            <a:off x="20" y="10"/>
            <a:ext cx="12191979" cy="6857989"/>
          </a:xfrm>
          <a:prstGeom prst="rect">
            <a:avLst/>
          </a:prstGeom>
        </p:spPr>
      </p:pic>
      <p:sp>
        <p:nvSpPr>
          <p:cNvPr id="2" name="Title 1"/>
          <p:cNvSpPr>
            <a:spLocks noGrp="1"/>
          </p:cNvSpPr>
          <p:nvPr>
            <p:ph type="ctrTitle"/>
          </p:nvPr>
        </p:nvSpPr>
        <p:spPr>
          <a:xfrm>
            <a:off x="1524000" y="1122363"/>
            <a:ext cx="9144000" cy="3063240"/>
          </a:xfrm>
        </p:spPr>
        <p:txBody>
          <a:bodyPr>
            <a:normAutofit/>
          </a:bodyPr>
          <a:lstStyle/>
          <a:p>
            <a:pPr algn="ctr"/>
            <a:r>
              <a:rPr lang="en-US">
                <a:cs typeface="Calibri Light"/>
              </a:rPr>
              <a:t>Housing Project: Price Prediction</a:t>
            </a:r>
            <a:endParaRPr lang="en-US"/>
          </a:p>
        </p:txBody>
      </p:sp>
      <p:sp>
        <p:nvSpPr>
          <p:cNvPr id="20" name="Rectangle 6">
            <a:extLst>
              <a:ext uri="{FF2B5EF4-FFF2-40B4-BE49-F238E27FC236}">
                <a16:creationId xmlns:a16="http://schemas.microsoft.com/office/drawing/2014/main" id="{04D8AD8F-EF7F-481F-B99A-B85138970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60325" cap="rnd">
            <a:solidFill>
              <a:schemeClr val="tx1"/>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4" name="Rectangle 30">
            <a:extLst>
              <a:ext uri="{FF2B5EF4-FFF2-40B4-BE49-F238E27FC236}">
                <a16:creationId xmlns:a16="http://schemas.microsoft.com/office/drawing/2014/main" id="{B06D62A2-ECA3-4A1D-B1BB-F2659EAF0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7B86F-BAB5-CE62-4BCE-2B044F78D517}"/>
              </a:ext>
            </a:extLst>
          </p:cNvPr>
          <p:cNvSpPr>
            <a:spLocks noGrp="1"/>
          </p:cNvSpPr>
          <p:nvPr>
            <p:ph type="title"/>
          </p:nvPr>
        </p:nvSpPr>
        <p:spPr>
          <a:xfrm>
            <a:off x="638881" y="4711903"/>
            <a:ext cx="10909640" cy="904970"/>
          </a:xfrm>
        </p:spPr>
        <p:txBody>
          <a:bodyPr vert="horz" lIns="91440" tIns="45720" rIns="91440" bIns="45720" rtlCol="0" anchor="ctr">
            <a:normAutofit/>
          </a:bodyPr>
          <a:lstStyle/>
          <a:p>
            <a:pPr algn="ctr">
              <a:lnSpc>
                <a:spcPct val="90000"/>
              </a:lnSpc>
            </a:pPr>
            <a:r>
              <a:rPr lang="en-US" sz="5600"/>
              <a:t>Translation</a:t>
            </a:r>
          </a:p>
        </p:txBody>
      </p:sp>
      <p:pic>
        <p:nvPicPr>
          <p:cNvPr id="4" name="Picture 4">
            <a:extLst>
              <a:ext uri="{FF2B5EF4-FFF2-40B4-BE49-F238E27FC236}">
                <a16:creationId xmlns:a16="http://schemas.microsoft.com/office/drawing/2014/main" id="{C0D2091B-F64E-A331-A40D-BF4DAE3E2E7E}"/>
              </a:ext>
            </a:extLst>
          </p:cNvPr>
          <p:cNvPicPr>
            <a:picLocks noGrp="1" noChangeAspect="1"/>
          </p:cNvPicPr>
          <p:nvPr>
            <p:ph idx="1"/>
          </p:nvPr>
        </p:nvPicPr>
        <p:blipFill>
          <a:blip r:embed="rId2"/>
          <a:stretch>
            <a:fillRect/>
          </a:stretch>
        </p:blipFill>
        <p:spPr>
          <a:xfrm>
            <a:off x="1527823" y="320040"/>
            <a:ext cx="9133305" cy="3904488"/>
          </a:xfrm>
          <a:prstGeom prst="rect">
            <a:avLst/>
          </a:prstGeom>
        </p:spPr>
      </p:pic>
    </p:spTree>
    <p:extLst>
      <p:ext uri="{BB962C8B-B14F-4D97-AF65-F5344CB8AC3E}">
        <p14:creationId xmlns:p14="http://schemas.microsoft.com/office/powerpoint/2010/main" val="18643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FE9FB59-2BC4-4E7B-183B-7167DC47D917}"/>
              </a:ext>
            </a:extLst>
          </p:cNvPr>
          <p:cNvPicPr>
            <a:picLocks noGrp="1" noChangeAspect="1"/>
          </p:cNvPicPr>
          <p:nvPr>
            <p:ph idx="1"/>
          </p:nvPr>
        </p:nvPicPr>
        <p:blipFill rotWithShape="1">
          <a:blip r:embed="rId2"/>
          <a:srcRect r="10243" b="-1"/>
          <a:stretch/>
        </p:blipFill>
        <p:spPr>
          <a:xfrm>
            <a:off x="-1" y="-1"/>
            <a:ext cx="12188952" cy="6858000"/>
          </a:xfrm>
          <a:prstGeom prst="rect">
            <a:avLst/>
          </a:prstGeom>
        </p:spPr>
      </p:pic>
      <p:sp>
        <p:nvSpPr>
          <p:cNvPr id="13"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A886AA-138A-2C5E-3E58-A9AC50D32D64}"/>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r>
              <a:rPr lang="en-US" sz="6000">
                <a:solidFill>
                  <a:schemeClr val="bg1"/>
                </a:solidFill>
              </a:rPr>
              <a:t>Descriptive statistics</a:t>
            </a:r>
          </a:p>
        </p:txBody>
      </p:sp>
    </p:spTree>
    <p:extLst>
      <p:ext uri="{BB962C8B-B14F-4D97-AF65-F5344CB8AC3E}">
        <p14:creationId xmlns:p14="http://schemas.microsoft.com/office/powerpoint/2010/main" val="4221989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D3272-573E-062E-93D1-003D49B3D7A2}"/>
              </a:ext>
            </a:extLst>
          </p:cNvPr>
          <p:cNvSpPr>
            <a:spLocks noGrp="1"/>
          </p:cNvSpPr>
          <p:nvPr>
            <p:ph type="title"/>
          </p:nvPr>
        </p:nvSpPr>
        <p:spPr/>
        <p:txBody>
          <a:bodyPr/>
          <a:lstStyle/>
          <a:p>
            <a:r>
              <a:rPr lang="en-US" dirty="0"/>
              <a:t>Translation</a:t>
            </a:r>
          </a:p>
        </p:txBody>
      </p:sp>
      <p:sp>
        <p:nvSpPr>
          <p:cNvPr id="3" name="Content Placeholder 2">
            <a:extLst>
              <a:ext uri="{FF2B5EF4-FFF2-40B4-BE49-F238E27FC236}">
                <a16:creationId xmlns:a16="http://schemas.microsoft.com/office/drawing/2014/main" id="{07A74FC1-56F2-DC3D-916A-45650E5ACDA3}"/>
              </a:ext>
            </a:extLst>
          </p:cNvPr>
          <p:cNvSpPr>
            <a:spLocks noGrp="1"/>
          </p:cNvSpPr>
          <p:nvPr>
            <p:ph idx="1"/>
          </p:nvPr>
        </p:nvSpPr>
        <p:spPr/>
        <p:txBody>
          <a:bodyPr vert="horz" lIns="91440" tIns="45720" rIns="91440" bIns="45720" rtlCol="0" anchor="t">
            <a:normAutofit fontScale="77500" lnSpcReduction="20000"/>
          </a:bodyPr>
          <a:lstStyle/>
          <a:p>
            <a:r>
              <a:rPr lang="en-US" b="1" dirty="0"/>
              <a:t>We will understand the data by drawing anomalies and understanding their buying habits:</a:t>
            </a:r>
          </a:p>
          <a:p>
            <a:r>
              <a:rPr lang="en-US" b="1" dirty="0"/>
              <a:t>1. There are 43 categorical columns, containing housing data, example, 1 </a:t>
            </a:r>
            <a:r>
              <a:rPr lang="en-US" b="1" dirty="0" err="1"/>
              <a:t>storey</a:t>
            </a:r>
            <a:r>
              <a:rPr lang="en-US" b="1" dirty="0"/>
              <a:t> housing, 2 </a:t>
            </a:r>
            <a:r>
              <a:rPr lang="en-US" b="1" dirty="0" err="1"/>
              <a:t>storey</a:t>
            </a:r>
            <a:r>
              <a:rPr lang="en-US" b="1" dirty="0"/>
              <a:t> housing, etcetera. Normal sale condition is dominant, appearing, 80.91% times.</a:t>
            </a:r>
          </a:p>
          <a:p>
            <a:r>
              <a:rPr lang="en-US" b="1" dirty="0"/>
              <a:t>2. Most of the lot shape are regular.</a:t>
            </a:r>
          </a:p>
          <a:p>
            <a:r>
              <a:rPr lang="en-US" b="1" dirty="0"/>
              <a:t>3. Paved streets are the most popular.</a:t>
            </a:r>
          </a:p>
          <a:p>
            <a:r>
              <a:rPr lang="en-US" b="1" dirty="0"/>
              <a:t>4. Most of the zoning classification of sales are Residential Low Density.</a:t>
            </a:r>
          </a:p>
          <a:p>
            <a:r>
              <a:rPr lang="en-US" b="1" dirty="0"/>
              <a:t>Q&amp;A Answered</a:t>
            </a:r>
          </a:p>
          <a:p>
            <a:r>
              <a:rPr lang="en-US" b="1" dirty="0"/>
              <a:t>How many houses are being surveyed: 1168</a:t>
            </a:r>
          </a:p>
          <a:p>
            <a:r>
              <a:rPr lang="en-US" b="1" dirty="0"/>
              <a:t>How many sale condition are observed: 6</a:t>
            </a:r>
          </a:p>
          <a:p>
            <a:r>
              <a:rPr lang="en-US" b="1" dirty="0"/>
              <a:t>What is the most popular fence quality: Minimum Privacy</a:t>
            </a:r>
          </a:p>
          <a:p>
            <a:endParaRPr lang="en-US" dirty="0"/>
          </a:p>
        </p:txBody>
      </p:sp>
    </p:spTree>
    <p:extLst>
      <p:ext uri="{BB962C8B-B14F-4D97-AF65-F5344CB8AC3E}">
        <p14:creationId xmlns:p14="http://schemas.microsoft.com/office/powerpoint/2010/main" val="260446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D7FDF0FA-7836-F1FC-1666-ABDBC04B369E}"/>
              </a:ext>
            </a:extLst>
          </p:cNvPr>
          <p:cNvPicPr>
            <a:picLocks noChangeAspect="1"/>
          </p:cNvPicPr>
          <p:nvPr/>
        </p:nvPicPr>
        <p:blipFill>
          <a:blip r:embed="rId2"/>
          <a:stretch>
            <a:fillRect/>
          </a:stretch>
        </p:blipFill>
        <p:spPr>
          <a:xfrm>
            <a:off x="4568666" y="431007"/>
            <a:ext cx="6983730" cy="642461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89FE013A-E51D-E455-FA99-FF8F12B0806D}"/>
              </a:ext>
            </a:extLst>
          </p:cNvPr>
          <p:cNvSpPr txBox="1"/>
          <p:nvPr/>
        </p:nvSpPr>
        <p:spPr>
          <a:xfrm>
            <a:off x="1581150" y="3009899"/>
            <a:ext cx="27431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dirty="0"/>
              <a:t>Scatter Plots</a:t>
            </a:r>
          </a:p>
        </p:txBody>
      </p:sp>
    </p:spTree>
    <p:extLst>
      <p:ext uri="{BB962C8B-B14F-4D97-AF65-F5344CB8AC3E}">
        <p14:creationId xmlns:p14="http://schemas.microsoft.com/office/powerpoint/2010/main" val="978729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DBEFD-F53C-7469-7B89-E90DC71135EF}"/>
              </a:ext>
            </a:extLst>
          </p:cNvPr>
          <p:cNvSpPr>
            <a:spLocks noGrp="1"/>
          </p:cNvSpPr>
          <p:nvPr>
            <p:ph type="title"/>
          </p:nvPr>
        </p:nvSpPr>
        <p:spPr/>
        <p:txBody>
          <a:bodyPr/>
          <a:lstStyle/>
          <a:p>
            <a:r>
              <a:rPr lang="en-US" dirty="0"/>
              <a:t>TRANSLATION</a:t>
            </a:r>
          </a:p>
        </p:txBody>
      </p:sp>
      <p:sp>
        <p:nvSpPr>
          <p:cNvPr id="3" name="Content Placeholder 2">
            <a:extLst>
              <a:ext uri="{FF2B5EF4-FFF2-40B4-BE49-F238E27FC236}">
                <a16:creationId xmlns:a16="http://schemas.microsoft.com/office/drawing/2014/main" id="{9C65A90E-4DE5-A1F1-E5CE-3DC738C76022}"/>
              </a:ext>
            </a:extLst>
          </p:cNvPr>
          <p:cNvSpPr>
            <a:spLocks noGrp="1"/>
          </p:cNvSpPr>
          <p:nvPr>
            <p:ph idx="1"/>
          </p:nvPr>
        </p:nvSpPr>
        <p:spPr/>
        <p:txBody>
          <a:bodyPr vert="horz" lIns="91440" tIns="45720" rIns="91440" bIns="45720" rtlCol="0" anchor="t">
            <a:noAutofit/>
          </a:bodyPr>
          <a:lstStyle/>
          <a:p>
            <a:r>
              <a:rPr lang="en-US" sz="4000" b="1" dirty="0">
                <a:ea typeface="+mn-lt"/>
                <a:cs typeface="+mn-lt"/>
              </a:rPr>
              <a:t># It can be visualized from above scatter plots against outcome vector that the </a:t>
            </a:r>
            <a:r>
              <a:rPr lang="en-US" sz="4000" b="1" dirty="0" err="1">
                <a:ea typeface="+mn-lt"/>
                <a:cs typeface="+mn-lt"/>
              </a:rPr>
              <a:t>distribuution</a:t>
            </a:r>
            <a:r>
              <a:rPr lang="en-US" sz="4000" b="1" dirty="0">
                <a:ea typeface="+mn-lt"/>
                <a:cs typeface="+mn-lt"/>
              </a:rPr>
              <a:t> is mostly unevenly distributed for most of the columns. For example,</a:t>
            </a:r>
          </a:p>
          <a:p>
            <a:r>
              <a:rPr lang="en-US" sz="4000" b="1" dirty="0">
                <a:ea typeface="+mn-lt"/>
                <a:cs typeface="+mn-lt"/>
              </a:rPr>
              <a:t>## Garage Area</a:t>
            </a:r>
          </a:p>
          <a:p>
            <a:r>
              <a:rPr lang="en-US" sz="4000" b="1" dirty="0">
                <a:ea typeface="+mn-lt"/>
                <a:cs typeface="+mn-lt"/>
              </a:rPr>
              <a:t>## Fireplaces</a:t>
            </a:r>
          </a:p>
          <a:p>
            <a:r>
              <a:rPr lang="en-US" sz="4000" b="1" dirty="0">
                <a:ea typeface="+mn-lt"/>
                <a:cs typeface="+mn-lt"/>
              </a:rPr>
              <a:t>## Bedroom Abv Gr... Many More...</a:t>
            </a:r>
          </a:p>
          <a:p>
            <a:endParaRPr lang="en-US" sz="700" b="1" dirty="0">
              <a:ea typeface="+mn-lt"/>
              <a:cs typeface="+mn-lt"/>
            </a:endParaRPr>
          </a:p>
          <a:p>
            <a:endParaRPr lang="en-US" sz="700" b="1" dirty="0">
              <a:ea typeface="+mn-lt"/>
              <a:cs typeface="+mn-lt"/>
            </a:endParaRPr>
          </a:p>
        </p:txBody>
      </p:sp>
    </p:spTree>
    <p:extLst>
      <p:ext uri="{BB962C8B-B14F-4D97-AF65-F5344CB8AC3E}">
        <p14:creationId xmlns:p14="http://schemas.microsoft.com/office/powerpoint/2010/main" val="344116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9E13-7645-E981-B4CE-E6FA2A0D9A1C}"/>
              </a:ext>
            </a:extLst>
          </p:cNvPr>
          <p:cNvSpPr>
            <a:spLocks noGrp="1"/>
          </p:cNvSpPr>
          <p:nvPr>
            <p:ph type="title"/>
          </p:nvPr>
        </p:nvSpPr>
        <p:spPr/>
        <p:txBody>
          <a:bodyPr/>
          <a:lstStyle/>
          <a:p>
            <a:r>
              <a:rPr lang="en-US" dirty="0"/>
              <a:t>TRANSLATION (CONTD)</a:t>
            </a:r>
          </a:p>
        </p:txBody>
      </p:sp>
      <p:sp>
        <p:nvSpPr>
          <p:cNvPr id="3" name="Content Placeholder 2">
            <a:extLst>
              <a:ext uri="{FF2B5EF4-FFF2-40B4-BE49-F238E27FC236}">
                <a16:creationId xmlns:a16="http://schemas.microsoft.com/office/drawing/2014/main" id="{5B2B40A4-99F1-6A49-FFA7-57E73FBC8615}"/>
              </a:ext>
            </a:extLst>
          </p:cNvPr>
          <p:cNvSpPr>
            <a:spLocks noGrp="1"/>
          </p:cNvSpPr>
          <p:nvPr>
            <p:ph idx="1"/>
          </p:nvPr>
        </p:nvSpPr>
        <p:spPr/>
        <p:txBody>
          <a:bodyPr vert="horz" lIns="91440" tIns="45720" rIns="91440" bIns="45720" rtlCol="0" anchor="t">
            <a:normAutofit fontScale="55000" lnSpcReduction="20000"/>
          </a:bodyPr>
          <a:lstStyle/>
          <a:p>
            <a:r>
              <a:rPr lang="en-US" b="1" dirty="0">
                <a:ea typeface="+mn-lt"/>
                <a:cs typeface="+mn-lt"/>
              </a:rPr>
              <a:t># Anomalies Detected</a:t>
            </a:r>
            <a:endParaRPr lang="en-US" dirty="0">
              <a:ea typeface="+mn-lt"/>
              <a:cs typeface="+mn-lt"/>
            </a:endParaRPr>
          </a:p>
          <a:p>
            <a:r>
              <a:rPr lang="en-US" b="1" dirty="0">
                <a:ea typeface="+mn-lt"/>
                <a:cs typeface="+mn-lt"/>
              </a:rPr>
              <a:t>## Highest sale price is 755000 and is obtained for a property built in 1994 in 2 </a:t>
            </a:r>
            <a:r>
              <a:rPr lang="en-US" b="1" dirty="0" err="1">
                <a:ea typeface="+mn-lt"/>
                <a:cs typeface="+mn-lt"/>
              </a:rPr>
              <a:t>storey</a:t>
            </a:r>
            <a:r>
              <a:rPr lang="en-US" b="1" dirty="0">
                <a:ea typeface="+mn-lt"/>
                <a:cs typeface="+mn-lt"/>
              </a:rPr>
              <a:t> 1946 and newer.</a:t>
            </a:r>
            <a:endParaRPr lang="en-US" dirty="0">
              <a:ea typeface="+mn-lt"/>
              <a:cs typeface="+mn-lt"/>
            </a:endParaRPr>
          </a:p>
          <a:p>
            <a:r>
              <a:rPr lang="en-US" b="1" dirty="0">
                <a:ea typeface="+mn-lt"/>
                <a:cs typeface="+mn-lt"/>
              </a:rPr>
              <a:t>## Maximum lot area is 164660 and lot area of maximum sale price property is 21535.</a:t>
            </a:r>
            <a:endParaRPr lang="en-US" dirty="0">
              <a:ea typeface="+mn-lt"/>
              <a:cs typeface="+mn-lt"/>
            </a:endParaRPr>
          </a:p>
          <a:p>
            <a:r>
              <a:rPr lang="en-US" b="1" dirty="0">
                <a:ea typeface="+mn-lt"/>
                <a:cs typeface="+mn-lt"/>
              </a:rPr>
              <a:t>## Overall quality of this house Very Excellent and overall Condition is above average.</a:t>
            </a:r>
            <a:endParaRPr lang="en-US" dirty="0">
              <a:ea typeface="+mn-lt"/>
              <a:cs typeface="+mn-lt"/>
            </a:endParaRPr>
          </a:p>
          <a:p>
            <a:r>
              <a:rPr lang="en-US" b="1" dirty="0">
                <a:ea typeface="+mn-lt"/>
                <a:cs typeface="+mn-lt"/>
              </a:rPr>
              <a:t>## Most significant sale price pct change is 6.5.</a:t>
            </a:r>
            <a:endParaRPr lang="en-US" dirty="0">
              <a:ea typeface="+mn-lt"/>
              <a:cs typeface="+mn-lt"/>
            </a:endParaRPr>
          </a:p>
          <a:p>
            <a:endParaRPr lang="en-US" dirty="0">
              <a:ea typeface="+mn-lt"/>
              <a:cs typeface="+mn-lt"/>
            </a:endParaRPr>
          </a:p>
          <a:p>
            <a:endParaRPr lang="en-US" dirty="0">
              <a:ea typeface="+mn-lt"/>
              <a:cs typeface="+mn-lt"/>
            </a:endParaRPr>
          </a:p>
          <a:p>
            <a:r>
              <a:rPr lang="en-US" b="1" dirty="0">
                <a:ea typeface="+mn-lt"/>
                <a:cs typeface="+mn-lt"/>
              </a:rPr>
              <a:t># Q&amp;A Answered</a:t>
            </a:r>
            <a:endParaRPr lang="en-US" dirty="0">
              <a:ea typeface="+mn-lt"/>
              <a:cs typeface="+mn-lt"/>
            </a:endParaRPr>
          </a:p>
          <a:p>
            <a:r>
              <a:rPr lang="en-US" b="1" dirty="0">
                <a:ea typeface="+mn-lt"/>
                <a:cs typeface="+mn-lt"/>
              </a:rPr>
              <a:t>## What is the range of Open Porch SF: 0 to 600.</a:t>
            </a:r>
            <a:endParaRPr lang="en-US" dirty="0">
              <a:ea typeface="+mn-lt"/>
              <a:cs typeface="+mn-lt"/>
            </a:endParaRPr>
          </a:p>
          <a:p>
            <a:r>
              <a:rPr lang="en-US" b="1" dirty="0">
                <a:ea typeface="+mn-lt"/>
                <a:cs typeface="+mn-lt"/>
              </a:rPr>
              <a:t>## What is the range of Garage Cars: 0 to 4.</a:t>
            </a:r>
            <a:endParaRPr lang="en-US" dirty="0">
              <a:ea typeface="+mn-lt"/>
              <a:cs typeface="+mn-lt"/>
            </a:endParaRPr>
          </a:p>
          <a:p>
            <a:r>
              <a:rPr lang="en-US" b="1" dirty="0">
                <a:ea typeface="+mn-lt"/>
                <a:cs typeface="+mn-lt"/>
              </a:rPr>
              <a:t>## What is the range of Total Price Above Ground: 0 to 15.</a:t>
            </a:r>
            <a:endParaRPr lang="en-US" dirty="0">
              <a:ea typeface="+mn-lt"/>
              <a:cs typeface="+mn-lt"/>
            </a:endParaRPr>
          </a:p>
          <a:p>
            <a:r>
              <a:rPr lang="en-US" b="1" dirty="0">
                <a:ea typeface="+mn-lt"/>
                <a:cs typeface="+mn-lt"/>
              </a:rPr>
              <a:t>## What is the range of Half Bath: 0 to 2.</a:t>
            </a:r>
            <a:endParaRPr lang="en-US" dirty="0">
              <a:ea typeface="+mn-lt"/>
              <a:cs typeface="+mn-lt"/>
            </a:endParaRPr>
          </a:p>
        </p:txBody>
      </p:sp>
    </p:spTree>
    <p:extLst>
      <p:ext uri="{BB962C8B-B14F-4D97-AF65-F5344CB8AC3E}">
        <p14:creationId xmlns:p14="http://schemas.microsoft.com/office/powerpoint/2010/main" val="1381183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C2FBF636-6D0B-6EAE-37FB-EA58113570C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83527-6F58-F9C5-9FA3-92926EE44A85}"/>
              </a:ext>
            </a:extLst>
          </p:cNvPr>
          <p:cNvSpPr>
            <a:spLocks noGrp="1"/>
          </p:cNvSpPr>
          <p:nvPr>
            <p:ph type="title"/>
          </p:nvPr>
        </p:nvSpPr>
        <p:spPr>
          <a:xfrm>
            <a:off x="321733" y="321733"/>
            <a:ext cx="11548532" cy="4229305"/>
          </a:xfrm>
        </p:spPr>
        <p:txBody>
          <a:bodyPr vert="horz" lIns="91440" tIns="45720" rIns="91440" bIns="45720" rtlCol="0" anchor="t">
            <a:noAutofit/>
          </a:bodyPr>
          <a:lstStyle/>
          <a:p>
            <a:pPr algn="l">
              <a:lnSpc>
                <a:spcPct val="90000"/>
              </a:lnSpc>
            </a:pPr>
            <a:r>
              <a:rPr lang="en-US" sz="9600" dirty="0">
                <a:solidFill>
                  <a:srgbClr val="000000"/>
                </a:solidFill>
              </a:rPr>
              <a:t>Correlation ANALYSIS</a:t>
            </a:r>
            <a:br>
              <a:rPr lang="en-US" sz="3600" dirty="0"/>
            </a:br>
            <a:br>
              <a:rPr lang="en-US" sz="3600" dirty="0"/>
            </a:br>
            <a:r>
              <a:rPr lang="en-US" sz="3600" b="1" dirty="0">
                <a:solidFill>
                  <a:srgbClr val="000000"/>
                </a:solidFill>
              </a:rPr>
              <a:t>Mathematical Notation:¶</a:t>
            </a:r>
            <a:endParaRPr lang="en-US" sz="4400">
              <a:solidFill>
                <a:schemeClr val="bg1"/>
              </a:solidFill>
            </a:endParaRPr>
          </a:p>
          <a:p>
            <a:r>
              <a:rPr lang="en-US" sz="3600" b="1" dirty="0"/>
              <a:t>Correlation (X, Y) = (Covariance Of X and Covariance Of Y)/(Std Of X and Std Of Y)</a:t>
            </a:r>
            <a:endParaRPr lang="en-US" sz="3600" dirty="0"/>
          </a:p>
          <a:p>
            <a:endParaRPr lang="en-US" sz="3600" dirty="0"/>
          </a:p>
        </p:txBody>
      </p:sp>
      <p:sp>
        <p:nvSpPr>
          <p:cNvPr id="12" name="Rectangle 1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648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imeline&#10;&#10;Description automatically generated">
            <a:extLst>
              <a:ext uri="{FF2B5EF4-FFF2-40B4-BE49-F238E27FC236}">
                <a16:creationId xmlns:a16="http://schemas.microsoft.com/office/drawing/2014/main" id="{B72F36EA-D15C-2D09-E958-710049801BE9}"/>
              </a:ext>
            </a:extLst>
          </p:cNvPr>
          <p:cNvPicPr>
            <a:picLocks noGrp="1" noChangeAspect="1"/>
          </p:cNvPicPr>
          <p:nvPr>
            <p:ph idx="1"/>
          </p:nvPr>
        </p:nvPicPr>
        <p:blipFill rotWithShape="1">
          <a:blip r:embed="rId2"/>
          <a:srcRect l="4889" r="1" b="1"/>
          <a:stretch/>
        </p:blipFill>
        <p:spPr>
          <a:xfrm>
            <a:off x="20" y="10"/>
            <a:ext cx="12191980" cy="6857990"/>
          </a:xfrm>
          <a:prstGeom prst="rect">
            <a:avLst/>
          </a:prstGeom>
        </p:spPr>
      </p:pic>
      <p:sp>
        <p:nvSpPr>
          <p:cNvPr id="17"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1CBFB4-4656-D1EC-45CA-B3BA59370B4C}"/>
              </a:ext>
            </a:extLst>
          </p:cNvPr>
          <p:cNvSpPr>
            <a:spLocks noGrp="1"/>
          </p:cNvSpPr>
          <p:nvPr>
            <p:ph type="title"/>
          </p:nvPr>
        </p:nvSpPr>
        <p:spPr>
          <a:xfrm>
            <a:off x="3406919" y="-746919"/>
            <a:ext cx="4023360" cy="2802219"/>
          </a:xfrm>
        </p:spPr>
        <p:txBody>
          <a:bodyPr vert="horz" lIns="91440" tIns="45720" rIns="91440" bIns="45720" rtlCol="0" anchor="b">
            <a:normAutofit/>
          </a:bodyPr>
          <a:lstStyle/>
          <a:p>
            <a:r>
              <a:rPr lang="en-US" sz="4800">
                <a:solidFill>
                  <a:schemeClr val="bg1"/>
                </a:solidFill>
              </a:rPr>
              <a:t>CORRELATION OF SALE PRICE WITH FEATURES</a:t>
            </a:r>
          </a:p>
        </p:txBody>
      </p:sp>
    </p:spTree>
    <p:extLst>
      <p:ext uri="{BB962C8B-B14F-4D97-AF65-F5344CB8AC3E}">
        <p14:creationId xmlns:p14="http://schemas.microsoft.com/office/powerpoint/2010/main" val="2423143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872E9-7FA9-9C29-6AE5-712B90855C10}"/>
              </a:ext>
            </a:extLst>
          </p:cNvPr>
          <p:cNvSpPr>
            <a:spLocks noGrp="1"/>
          </p:cNvSpPr>
          <p:nvPr>
            <p:ph type="title"/>
          </p:nvPr>
        </p:nvSpPr>
        <p:spPr>
          <a:xfrm>
            <a:off x="5297762" y="329184"/>
            <a:ext cx="6251110" cy="1783080"/>
          </a:xfrm>
        </p:spPr>
        <p:txBody>
          <a:bodyPr anchor="b">
            <a:normAutofit/>
          </a:bodyPr>
          <a:lstStyle/>
          <a:p>
            <a:r>
              <a:rPr lang="en-US" sz="7200"/>
              <a:t>Translation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09215"/>
          </a:solidFill>
          <a:ln w="38100" cap="rnd">
            <a:solidFill>
              <a:srgbClr val="E0921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3C4041-78BF-4193-4C5D-8FD0C276F974}"/>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600" b="1">
                <a:ea typeface="+mn-lt"/>
                <a:cs typeface="+mn-lt"/>
              </a:rPr>
              <a:t># The above </a:t>
            </a:r>
            <a:r>
              <a:rPr lang="en-US" sz="2600" b="1" err="1">
                <a:ea typeface="+mn-lt"/>
                <a:cs typeface="+mn-lt"/>
              </a:rPr>
              <a:t>iplot</a:t>
            </a:r>
            <a:r>
              <a:rPr lang="en-US" sz="2600" b="1">
                <a:ea typeface="+mn-lt"/>
                <a:cs typeface="+mn-lt"/>
              </a:rPr>
              <a:t> represents correlation of features with label. Correlation of features with label is of high relevance. The stronger the relationship of label with axis, the more accurate the prediction. In the above line graph:</a:t>
            </a:r>
          </a:p>
          <a:p>
            <a:endParaRPr lang="en-US" sz="2600" b="1"/>
          </a:p>
          <a:p>
            <a:r>
              <a:rPr lang="en-US" sz="2600" b="1">
                <a:ea typeface="+mn-lt"/>
                <a:cs typeface="+mn-lt"/>
              </a:rPr>
              <a:t>## 1. Ignoring sale price pct change, highest correlation with label is observed to be 78.92%, that is shared with Overall Quality. Minimum correlation is -0.4%, shared with </a:t>
            </a:r>
            <a:r>
              <a:rPr lang="en-US" sz="2600" b="1" err="1">
                <a:ea typeface="+mn-lt"/>
                <a:cs typeface="+mn-lt"/>
              </a:rPr>
              <a:t>BsmtHalfBath_pct_change</a:t>
            </a:r>
            <a:r>
              <a:rPr lang="en-US" sz="2600" b="1">
                <a:ea typeface="+mn-lt"/>
                <a:cs typeface="+mn-lt"/>
              </a:rPr>
              <a:t>.</a:t>
            </a:r>
            <a:endParaRPr lang="en-US" sz="2600" b="1"/>
          </a:p>
          <a:p>
            <a:endParaRPr lang="en-US" sz="2600" b="1"/>
          </a:p>
        </p:txBody>
      </p:sp>
      <p:pic>
        <p:nvPicPr>
          <p:cNvPr id="5" name="Picture 4" descr="Graph">
            <a:extLst>
              <a:ext uri="{FF2B5EF4-FFF2-40B4-BE49-F238E27FC236}">
                <a16:creationId xmlns:a16="http://schemas.microsoft.com/office/drawing/2014/main" id="{EF6C8962-F04D-500F-45D4-AEF2001A7155}"/>
              </a:ext>
            </a:extLst>
          </p:cNvPr>
          <p:cNvPicPr>
            <a:picLocks noChangeAspect="1"/>
          </p:cNvPicPr>
          <p:nvPr/>
        </p:nvPicPr>
        <p:blipFill rotWithShape="1">
          <a:blip r:embed="rId2"/>
          <a:srcRect l="27522" r="30035"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3624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A3F41-2B14-743C-0EE3-B97F4D8631B3}"/>
              </a:ext>
            </a:extLst>
          </p:cNvPr>
          <p:cNvSpPr>
            <a:spLocks noGrp="1"/>
          </p:cNvSpPr>
          <p:nvPr>
            <p:ph type="title"/>
          </p:nvPr>
        </p:nvSpPr>
        <p:spPr>
          <a:xfrm>
            <a:off x="841248" y="548640"/>
            <a:ext cx="3419540" cy="5431536"/>
          </a:xfrm>
        </p:spPr>
        <p:txBody>
          <a:bodyPr>
            <a:normAutofit/>
          </a:bodyPr>
          <a:lstStyle/>
          <a:p>
            <a:r>
              <a:rPr lang="en-US" sz="6000"/>
              <a:t>Translation (contd)</a:t>
            </a: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727A44-D969-3D4C-487A-4AEA8231616B}"/>
              </a:ext>
            </a:extLst>
          </p:cNvPr>
          <p:cNvSpPr>
            <a:spLocks noGrp="1"/>
          </p:cNvSpPr>
          <p:nvPr>
            <p:ph idx="1"/>
          </p:nvPr>
        </p:nvSpPr>
        <p:spPr>
          <a:xfrm>
            <a:off x="5298595" y="552091"/>
            <a:ext cx="6052158" cy="5431536"/>
          </a:xfrm>
        </p:spPr>
        <p:txBody>
          <a:bodyPr vert="horz" lIns="91440" tIns="45720" rIns="91440" bIns="45720" rtlCol="0" anchor="ctr">
            <a:normAutofit/>
          </a:bodyPr>
          <a:lstStyle/>
          <a:p>
            <a:pPr>
              <a:lnSpc>
                <a:spcPct val="100000"/>
              </a:lnSpc>
            </a:pPr>
            <a:r>
              <a:rPr lang="en-US" sz="2400" b="1">
                <a:ea typeface="+mn-lt"/>
                <a:cs typeface="+mn-lt"/>
              </a:rPr>
              <a:t>## 2. Weak Positive To Strong Positive Relationship Is Found With 110 Features, including these:</a:t>
            </a:r>
          </a:p>
          <a:p>
            <a:pPr>
              <a:lnSpc>
                <a:spcPct val="100000"/>
              </a:lnSpc>
            </a:pPr>
            <a:endParaRPr lang="en-US" sz="2400" b="1">
              <a:ea typeface="+mn-lt"/>
              <a:cs typeface="+mn-lt"/>
            </a:endParaRPr>
          </a:p>
          <a:p>
            <a:pPr>
              <a:lnSpc>
                <a:spcPct val="100000"/>
              </a:lnSpc>
            </a:pPr>
            <a:r>
              <a:rPr lang="en-US" sz="2400" b="1">
                <a:ea typeface="+mn-lt"/>
                <a:cs typeface="+mn-lt"/>
              </a:rPr>
              <a:t>    </a:t>
            </a:r>
            <a:r>
              <a:rPr lang="en-US" sz="2400" b="1" err="1">
                <a:ea typeface="+mn-lt"/>
                <a:cs typeface="+mn-lt"/>
              </a:rPr>
              <a:t>BsmtHalfBath_pct_change</a:t>
            </a:r>
            <a:r>
              <a:rPr lang="en-US" sz="2400" b="1">
                <a:ea typeface="+mn-lt"/>
                <a:cs typeface="+mn-lt"/>
              </a:rPr>
              <a:t>    0.004155282515700739</a:t>
            </a:r>
          </a:p>
          <a:p>
            <a:pPr>
              <a:lnSpc>
                <a:spcPct val="100000"/>
              </a:lnSpc>
            </a:pPr>
            <a:r>
              <a:rPr lang="en-US" sz="2400" b="1">
                <a:ea typeface="+mn-lt"/>
                <a:cs typeface="+mn-lt"/>
              </a:rPr>
              <a:t>    </a:t>
            </a:r>
            <a:r>
              <a:rPr lang="en-US" sz="2400" b="1" err="1">
                <a:ea typeface="+mn-lt"/>
                <a:cs typeface="+mn-lt"/>
              </a:rPr>
              <a:t>ExterCond_encoded_pct_change</a:t>
            </a:r>
            <a:r>
              <a:rPr lang="en-US" sz="2400" b="1">
                <a:ea typeface="+mn-lt"/>
                <a:cs typeface="+mn-lt"/>
              </a:rPr>
              <a:t>    0.004999542764231268</a:t>
            </a:r>
          </a:p>
          <a:p>
            <a:pPr>
              <a:lnSpc>
                <a:spcPct val="100000"/>
              </a:lnSpc>
            </a:pPr>
            <a:r>
              <a:rPr lang="en-US" sz="2400" b="1">
                <a:ea typeface="+mn-lt"/>
                <a:cs typeface="+mn-lt"/>
              </a:rPr>
              <a:t>    </a:t>
            </a:r>
            <a:r>
              <a:rPr lang="en-US" sz="2400" b="1" err="1">
                <a:ea typeface="+mn-lt"/>
                <a:cs typeface="+mn-lt"/>
              </a:rPr>
              <a:t>Fence_encoded_pct_change</a:t>
            </a:r>
            <a:r>
              <a:rPr lang="en-US" sz="2400" b="1">
                <a:ea typeface="+mn-lt"/>
                <a:cs typeface="+mn-lt"/>
              </a:rPr>
              <a:t>    0.00618819242998486</a:t>
            </a:r>
          </a:p>
          <a:p>
            <a:pPr>
              <a:lnSpc>
                <a:spcPct val="100000"/>
              </a:lnSpc>
            </a:pPr>
            <a:r>
              <a:rPr lang="en-US" sz="2400" b="1">
                <a:ea typeface="+mn-lt"/>
                <a:cs typeface="+mn-lt"/>
              </a:rPr>
              <a:t>    </a:t>
            </a:r>
            <a:r>
              <a:rPr lang="en-US" sz="2400" b="1" err="1">
                <a:ea typeface="+mn-lt"/>
                <a:cs typeface="+mn-lt"/>
              </a:rPr>
              <a:t>MasVnrType_encoded</a:t>
            </a:r>
            <a:r>
              <a:rPr lang="en-US" sz="2400" b="1">
                <a:ea typeface="+mn-lt"/>
                <a:cs typeface="+mn-lt"/>
              </a:rPr>
              <a:t>    0.006763415444002462</a:t>
            </a:r>
          </a:p>
          <a:p>
            <a:pPr>
              <a:lnSpc>
                <a:spcPct val="100000"/>
              </a:lnSpc>
            </a:pPr>
            <a:r>
              <a:rPr lang="en-US" sz="2400" b="1">
                <a:ea typeface="+mn-lt"/>
                <a:cs typeface="+mn-lt"/>
              </a:rPr>
              <a:t>    </a:t>
            </a:r>
            <a:r>
              <a:rPr lang="en-US" sz="2400" b="1" err="1">
                <a:ea typeface="+mn-lt"/>
                <a:cs typeface="+mn-lt"/>
              </a:rPr>
              <a:t>BsmtCond_encoded_pct_change</a:t>
            </a:r>
            <a:r>
              <a:rPr lang="en-US" sz="2400" b="1">
                <a:ea typeface="+mn-lt"/>
                <a:cs typeface="+mn-lt"/>
              </a:rPr>
              <a:t>    0.011509937574556038</a:t>
            </a:r>
          </a:p>
          <a:p>
            <a:pPr>
              <a:lnSpc>
                <a:spcPct val="100000"/>
              </a:lnSpc>
            </a:pPr>
            <a:r>
              <a:rPr lang="en-US" sz="2400" b="1">
                <a:ea typeface="+mn-lt"/>
                <a:cs typeface="+mn-lt"/>
              </a:rPr>
              <a:t>    </a:t>
            </a:r>
            <a:r>
              <a:rPr lang="en-US" sz="2400" b="1" err="1">
                <a:ea typeface="+mn-lt"/>
                <a:cs typeface="+mn-lt"/>
              </a:rPr>
              <a:t>MasVnrType_encoded_pct_change</a:t>
            </a:r>
            <a:r>
              <a:rPr lang="en-US" sz="2400" b="1">
                <a:ea typeface="+mn-lt"/>
                <a:cs typeface="+mn-lt"/>
              </a:rPr>
              <a:t>    0.011631168977197338</a:t>
            </a:r>
          </a:p>
          <a:p>
            <a:pPr>
              <a:lnSpc>
                <a:spcPct val="100000"/>
              </a:lnSpc>
            </a:pPr>
            <a:r>
              <a:rPr lang="en-US" sz="2400" b="1">
                <a:ea typeface="+mn-lt"/>
                <a:cs typeface="+mn-lt"/>
              </a:rPr>
              <a:t>    </a:t>
            </a:r>
            <a:r>
              <a:rPr lang="en-US" sz="2400" b="1" err="1">
                <a:ea typeface="+mn-lt"/>
                <a:cs typeface="+mn-lt"/>
              </a:rPr>
              <a:t>LandSlope_encoded</a:t>
            </a:r>
            <a:r>
              <a:rPr lang="en-US" sz="2400" b="1">
                <a:ea typeface="+mn-lt"/>
                <a:cs typeface="+mn-lt"/>
              </a:rPr>
              <a:t>    0.015484795080526005</a:t>
            </a:r>
          </a:p>
          <a:p>
            <a:pPr>
              <a:lnSpc>
                <a:spcPct val="100000"/>
              </a:lnSpc>
            </a:pPr>
            <a:r>
              <a:rPr lang="en-US" sz="2400" b="1">
                <a:ea typeface="+mn-lt"/>
                <a:cs typeface="+mn-lt"/>
              </a:rPr>
              <a:t>    BsmtFinSF2_pct_change    0.01694247841896264</a:t>
            </a:r>
          </a:p>
          <a:p>
            <a:pPr>
              <a:lnSpc>
                <a:spcPct val="100000"/>
              </a:lnSpc>
            </a:pPr>
            <a:endParaRPr lang="en-US" sz="2400" b="1">
              <a:ea typeface="+mn-lt"/>
              <a:cs typeface="+mn-lt"/>
            </a:endParaRPr>
          </a:p>
        </p:txBody>
      </p:sp>
    </p:spTree>
    <p:extLst>
      <p:ext uri="{BB962C8B-B14F-4D97-AF65-F5344CB8AC3E}">
        <p14:creationId xmlns:p14="http://schemas.microsoft.com/office/powerpoint/2010/main" val="3820016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2F8A370E-381F-7063-AD56-735E8B910888}"/>
              </a:ext>
            </a:extLst>
          </p:cNvPr>
          <p:cNvPicPr>
            <a:picLocks noChangeAspect="1"/>
          </p:cNvPicPr>
          <p:nvPr/>
        </p:nvPicPr>
        <p:blipFill rotWithShape="1">
          <a:blip r:embed="rId2"/>
          <a:srcRect r="-2" b="15603"/>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3E60C4-B068-640D-9879-F347987B4BE1}"/>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4800">
                <a:solidFill>
                  <a:schemeClr val="bg1"/>
                </a:solidFill>
              </a:rPr>
              <a:t>Problem Statement</a:t>
            </a:r>
          </a:p>
        </p:txBody>
      </p:sp>
      <p:pic>
        <p:nvPicPr>
          <p:cNvPr id="4" name="Picture 5" descr="Graphical user interface, text, application, email&#10;&#10;Description automatically generated">
            <a:extLst>
              <a:ext uri="{FF2B5EF4-FFF2-40B4-BE49-F238E27FC236}">
                <a16:creationId xmlns:a16="http://schemas.microsoft.com/office/drawing/2014/main" id="{BD50D5B2-69E8-71F6-41EA-23AD3D507891}"/>
              </a:ext>
            </a:extLst>
          </p:cNvPr>
          <p:cNvPicPr>
            <a:picLocks noChangeAspect="1"/>
          </p:cNvPicPr>
          <p:nvPr/>
        </p:nvPicPr>
        <p:blipFill>
          <a:blip r:embed="rId3"/>
          <a:stretch>
            <a:fillRect/>
          </a:stretch>
        </p:blipFill>
        <p:spPr>
          <a:xfrm>
            <a:off x="4498181" y="2352434"/>
            <a:ext cx="7398543" cy="2510318"/>
          </a:xfrm>
          <a:prstGeom prst="rect">
            <a:avLst/>
          </a:prstGeom>
        </p:spPr>
      </p:pic>
    </p:spTree>
    <p:extLst>
      <p:ext uri="{BB962C8B-B14F-4D97-AF65-F5344CB8AC3E}">
        <p14:creationId xmlns:p14="http://schemas.microsoft.com/office/powerpoint/2010/main" val="191948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BF3CD8-5175-A168-D0F3-18F88B42E563}"/>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a:t>TRANSLATION (CONTD)</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66A2EE-A3A4-902C-90F1-00DD94ADFCF9}"/>
              </a:ext>
            </a:extLst>
          </p:cNvPr>
          <p:cNvSpPr>
            <a:spLocks noGrp="1"/>
          </p:cNvSpPr>
          <p:nvPr>
            <p:ph idx="1"/>
          </p:nvPr>
        </p:nvSpPr>
        <p:spPr>
          <a:xfrm>
            <a:off x="640080" y="2872899"/>
            <a:ext cx="4243589" cy="3320668"/>
          </a:xfrm>
        </p:spPr>
        <p:txBody>
          <a:bodyPr vert="horz" lIns="91440" tIns="45720" rIns="91440" bIns="45720" rtlCol="0">
            <a:normAutofit/>
          </a:bodyPr>
          <a:lstStyle/>
          <a:p>
            <a:pPr>
              <a:lnSpc>
                <a:spcPct val="100000"/>
              </a:lnSpc>
            </a:pPr>
            <a:endParaRPr lang="en-US" sz="1300" b="1"/>
          </a:p>
          <a:p>
            <a:pPr>
              <a:lnSpc>
                <a:spcPct val="100000"/>
              </a:lnSpc>
            </a:pPr>
            <a:r>
              <a:rPr lang="en-US" sz="1300" b="1">
                <a:ea typeface="+mn-lt"/>
                <a:cs typeface="+mn-lt"/>
              </a:rPr>
              <a:t>## 3. Weak Negative to Strong Negative Relationship Is Found With Following Features:</a:t>
            </a:r>
            <a:endParaRPr lang="en-US" sz="1300" b="1"/>
          </a:p>
          <a:p>
            <a:pPr>
              <a:lnSpc>
                <a:spcPct val="100000"/>
              </a:lnSpc>
            </a:pPr>
            <a:endParaRPr lang="en-US" sz="1300" b="1"/>
          </a:p>
          <a:p>
            <a:pPr>
              <a:lnSpc>
                <a:spcPct val="100000"/>
              </a:lnSpc>
            </a:pPr>
            <a:r>
              <a:rPr lang="en-US" sz="1300" b="1">
                <a:ea typeface="+mn-lt"/>
                <a:cs typeface="+mn-lt"/>
              </a:rPr>
              <a:t>    </a:t>
            </a:r>
            <a:r>
              <a:rPr lang="en-US" sz="1300" b="1" err="1">
                <a:ea typeface="+mn-lt"/>
                <a:cs typeface="+mn-lt"/>
              </a:rPr>
              <a:t>ExterQual_encoded</a:t>
            </a:r>
            <a:r>
              <a:rPr lang="en-US" sz="1300" b="1">
                <a:ea typeface="+mn-lt"/>
                <a:cs typeface="+mn-lt"/>
              </a:rPr>
              <a:t>    -0.624820046916615</a:t>
            </a:r>
            <a:endParaRPr lang="en-US" sz="1300" b="1"/>
          </a:p>
          <a:p>
            <a:pPr>
              <a:lnSpc>
                <a:spcPct val="100000"/>
              </a:lnSpc>
            </a:pPr>
            <a:r>
              <a:rPr lang="en-US" sz="1300" b="1">
                <a:ea typeface="+mn-lt"/>
                <a:cs typeface="+mn-lt"/>
              </a:rPr>
              <a:t>    </a:t>
            </a:r>
            <a:r>
              <a:rPr lang="en-US" sz="1300" b="1" err="1">
                <a:ea typeface="+mn-lt"/>
                <a:cs typeface="+mn-lt"/>
              </a:rPr>
              <a:t>BsmtQual_encoded</a:t>
            </a:r>
            <a:r>
              <a:rPr lang="en-US" sz="1300" b="1">
                <a:ea typeface="+mn-lt"/>
                <a:cs typeface="+mn-lt"/>
              </a:rPr>
              <a:t>    -0.6074933757146362</a:t>
            </a:r>
            <a:endParaRPr lang="en-US" sz="1300" b="1"/>
          </a:p>
          <a:p>
            <a:pPr>
              <a:lnSpc>
                <a:spcPct val="100000"/>
              </a:lnSpc>
            </a:pPr>
            <a:r>
              <a:rPr lang="en-US" sz="1300" b="1">
                <a:ea typeface="+mn-lt"/>
                <a:cs typeface="+mn-lt"/>
              </a:rPr>
              <a:t>    </a:t>
            </a:r>
            <a:r>
              <a:rPr lang="en-US" sz="1300" b="1" err="1">
                <a:ea typeface="+mn-lt"/>
                <a:cs typeface="+mn-lt"/>
              </a:rPr>
              <a:t>KitchenQual_encoded</a:t>
            </a:r>
            <a:r>
              <a:rPr lang="en-US" sz="1300" b="1">
                <a:ea typeface="+mn-lt"/>
                <a:cs typeface="+mn-lt"/>
              </a:rPr>
              <a:t>    -0.5924675972943289</a:t>
            </a:r>
            <a:endParaRPr lang="en-US" sz="1300" b="1"/>
          </a:p>
          <a:p>
            <a:pPr>
              <a:lnSpc>
                <a:spcPct val="100000"/>
              </a:lnSpc>
            </a:pPr>
            <a:r>
              <a:rPr lang="en-US" sz="1300" b="1">
                <a:ea typeface="+mn-lt"/>
                <a:cs typeface="+mn-lt"/>
              </a:rPr>
              <a:t>    </a:t>
            </a:r>
            <a:r>
              <a:rPr lang="en-US" sz="1300" b="1" err="1">
                <a:ea typeface="+mn-lt"/>
                <a:cs typeface="+mn-lt"/>
              </a:rPr>
              <a:t>GarageFinish_encoded</a:t>
            </a:r>
            <a:r>
              <a:rPr lang="en-US" sz="1300" b="1">
                <a:ea typeface="+mn-lt"/>
                <a:cs typeface="+mn-lt"/>
              </a:rPr>
              <a:t>    -0.48745288300973294</a:t>
            </a:r>
            <a:endParaRPr lang="en-US" sz="1300" b="1"/>
          </a:p>
          <a:p>
            <a:pPr>
              <a:lnSpc>
                <a:spcPct val="100000"/>
              </a:lnSpc>
            </a:pPr>
            <a:r>
              <a:rPr lang="en-US" sz="1300" b="1">
                <a:ea typeface="+mn-lt"/>
                <a:cs typeface="+mn-lt"/>
              </a:rPr>
              <a:t>    </a:t>
            </a:r>
            <a:r>
              <a:rPr lang="en-US" sz="1300" b="1" err="1">
                <a:ea typeface="+mn-lt"/>
                <a:cs typeface="+mn-lt"/>
              </a:rPr>
              <a:t>HeatingQC_encoded</a:t>
            </a:r>
            <a:r>
              <a:rPr lang="en-US" sz="1300" b="1">
                <a:ea typeface="+mn-lt"/>
                <a:cs typeface="+mn-lt"/>
              </a:rPr>
              <a:t>    -0.4066035594011184</a:t>
            </a:r>
            <a:endParaRPr lang="en-US" sz="1300" b="1"/>
          </a:p>
          <a:p>
            <a:pPr>
              <a:lnSpc>
                <a:spcPct val="100000"/>
              </a:lnSpc>
            </a:pPr>
            <a:r>
              <a:rPr lang="en-US" sz="1300" b="1">
                <a:ea typeface="+mn-lt"/>
                <a:cs typeface="+mn-lt"/>
              </a:rPr>
              <a:t>    </a:t>
            </a:r>
            <a:r>
              <a:rPr lang="en-US" sz="1300" b="1" err="1">
                <a:ea typeface="+mn-lt"/>
                <a:cs typeface="+mn-lt"/>
              </a:rPr>
              <a:t>ExterQual_encoded_pct_change</a:t>
            </a:r>
            <a:r>
              <a:rPr lang="en-US" sz="1300" b="1">
                <a:ea typeface="+mn-lt"/>
                <a:cs typeface="+mn-lt"/>
              </a:rPr>
              <a:t>    -0.4037123724436022</a:t>
            </a:r>
          </a:p>
          <a:p>
            <a:pPr>
              <a:lnSpc>
                <a:spcPct val="100000"/>
              </a:lnSpc>
            </a:pPr>
            <a:r>
              <a:rPr lang="en-US" sz="1300" b="1">
                <a:ea typeface="+mn-lt"/>
                <a:cs typeface="+mn-lt"/>
              </a:rPr>
              <a:t>## 4. Correlation Of Label with itself is of no relevance</a:t>
            </a:r>
            <a:endParaRPr lang="en-US" sz="1300" b="1"/>
          </a:p>
        </p:txBody>
      </p:sp>
      <p:pic>
        <p:nvPicPr>
          <p:cNvPr id="5" name="Picture 4" descr="Formulae written on a blackboard">
            <a:extLst>
              <a:ext uri="{FF2B5EF4-FFF2-40B4-BE49-F238E27FC236}">
                <a16:creationId xmlns:a16="http://schemas.microsoft.com/office/drawing/2014/main" id="{E498453B-7D95-9ACD-1324-834F04978FBB}"/>
              </a:ext>
            </a:extLst>
          </p:cNvPr>
          <p:cNvPicPr>
            <a:picLocks noChangeAspect="1"/>
          </p:cNvPicPr>
          <p:nvPr/>
        </p:nvPicPr>
        <p:blipFill rotWithShape="1">
          <a:blip r:embed="rId2"/>
          <a:srcRect l="19264" r="13788"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22934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C3EE3B2C-22C8-96D0-273F-D696CE53C3F3}"/>
              </a:ext>
            </a:extLst>
          </p:cNvPr>
          <p:cNvPicPr>
            <a:picLocks noGrp="1" noChangeAspect="1"/>
          </p:cNvPicPr>
          <p:nvPr>
            <p:ph idx="1"/>
          </p:nvPr>
        </p:nvPicPr>
        <p:blipFill rotWithShape="1">
          <a:blip r:embed="rId2"/>
          <a:srcRect t="8079" r="-1" b="12113"/>
          <a:stretch/>
        </p:blipFill>
        <p:spPr>
          <a:xfrm>
            <a:off x="-1" y="-1"/>
            <a:ext cx="12188952" cy="6858000"/>
          </a:xfrm>
          <a:prstGeom prst="rect">
            <a:avLst/>
          </a:prstGeom>
        </p:spPr>
      </p:pic>
      <p:sp>
        <p:nvSpPr>
          <p:cNvPr id="13"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6F7896-432A-D089-5FDD-1E2C9BE8BA11}"/>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r>
              <a:rPr lang="en-US" sz="6000">
                <a:solidFill>
                  <a:schemeClr val="bg1"/>
                </a:solidFill>
              </a:rPr>
              <a:t>CORRELATION HEATMAP</a:t>
            </a:r>
          </a:p>
        </p:txBody>
      </p:sp>
    </p:spTree>
    <p:extLst>
      <p:ext uri="{BB962C8B-B14F-4D97-AF65-F5344CB8AC3E}">
        <p14:creationId xmlns:p14="http://schemas.microsoft.com/office/powerpoint/2010/main" val="3420219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1C08-91F7-FEBD-DEF4-2F8DF960BC4B}"/>
              </a:ext>
            </a:extLst>
          </p:cNvPr>
          <p:cNvSpPr>
            <a:spLocks noGrp="1"/>
          </p:cNvSpPr>
          <p:nvPr>
            <p:ph type="title"/>
          </p:nvPr>
        </p:nvSpPr>
        <p:spPr/>
        <p:txBody>
          <a:bodyPr/>
          <a:lstStyle/>
          <a:p>
            <a:r>
              <a:rPr lang="en-US" dirty="0"/>
              <a:t>TRANSLATION</a:t>
            </a:r>
          </a:p>
        </p:txBody>
      </p:sp>
      <p:sp>
        <p:nvSpPr>
          <p:cNvPr id="3" name="Content Placeholder 2">
            <a:extLst>
              <a:ext uri="{FF2B5EF4-FFF2-40B4-BE49-F238E27FC236}">
                <a16:creationId xmlns:a16="http://schemas.microsoft.com/office/drawing/2014/main" id="{081B14C3-8F21-9D05-4857-FC1021266C57}"/>
              </a:ext>
            </a:extLst>
          </p:cNvPr>
          <p:cNvSpPr>
            <a:spLocks noGrp="1"/>
          </p:cNvSpPr>
          <p:nvPr>
            <p:ph idx="1"/>
          </p:nvPr>
        </p:nvSpPr>
        <p:spPr/>
        <p:txBody>
          <a:bodyPr vert="horz" lIns="91440" tIns="45720" rIns="91440" bIns="45720" rtlCol="0" anchor="t">
            <a:normAutofit fontScale="62500" lnSpcReduction="20000"/>
          </a:bodyPr>
          <a:lstStyle/>
          <a:p>
            <a:r>
              <a:rPr lang="en-US" b="1" dirty="0"/>
              <a:t>1. Label has weak positive and strong positive relationship with these features:</a:t>
            </a:r>
            <a:endParaRPr lang="en-US" dirty="0"/>
          </a:p>
          <a:p>
            <a:r>
              <a:rPr lang="en-US" b="1" dirty="0">
                <a:ea typeface="+mn-lt"/>
                <a:cs typeface="+mn-lt"/>
              </a:rPr>
              <a:t>['</a:t>
            </a:r>
            <a:r>
              <a:rPr lang="en-US" b="1" dirty="0" err="1">
                <a:ea typeface="+mn-lt"/>
                <a:cs typeface="+mn-lt"/>
              </a:rPr>
              <a:t>LotFrontage</a:t>
            </a:r>
            <a:r>
              <a:rPr lang="en-US" b="1" dirty="0">
                <a:ea typeface="+mn-lt"/>
                <a:cs typeface="+mn-lt"/>
              </a:rPr>
              <a:t>', '</a:t>
            </a:r>
            <a:r>
              <a:rPr lang="en-US" b="1" dirty="0" err="1">
                <a:ea typeface="+mn-lt"/>
                <a:cs typeface="+mn-lt"/>
              </a:rPr>
              <a:t>LotArea</a:t>
            </a:r>
            <a:r>
              <a:rPr lang="en-US" b="1" dirty="0">
                <a:ea typeface="+mn-lt"/>
                <a:cs typeface="+mn-lt"/>
              </a:rPr>
              <a:t>', '</a:t>
            </a:r>
            <a:r>
              <a:rPr lang="en-US" b="1" dirty="0" err="1">
                <a:ea typeface="+mn-lt"/>
                <a:cs typeface="+mn-lt"/>
              </a:rPr>
              <a:t>OverallQual</a:t>
            </a:r>
            <a:r>
              <a:rPr lang="en-US" b="1" dirty="0">
                <a:ea typeface="+mn-lt"/>
                <a:cs typeface="+mn-lt"/>
              </a:rPr>
              <a:t>', '</a:t>
            </a:r>
            <a:r>
              <a:rPr lang="en-US" b="1" dirty="0" err="1">
                <a:ea typeface="+mn-lt"/>
                <a:cs typeface="+mn-lt"/>
              </a:rPr>
              <a:t>YearBuilt</a:t>
            </a:r>
            <a:r>
              <a:rPr lang="en-US" b="1" dirty="0">
                <a:ea typeface="+mn-lt"/>
                <a:cs typeface="+mn-lt"/>
              </a:rPr>
              <a:t>', '</a:t>
            </a:r>
            <a:r>
              <a:rPr lang="en-US" b="1" dirty="0" err="1">
                <a:ea typeface="+mn-lt"/>
                <a:cs typeface="+mn-lt"/>
              </a:rPr>
              <a:t>YearRemodAdd</a:t>
            </a:r>
            <a:r>
              <a:rPr lang="en-US" b="1" dirty="0">
                <a:ea typeface="+mn-lt"/>
                <a:cs typeface="+mn-lt"/>
              </a:rPr>
              <a:t>', '</a:t>
            </a:r>
            <a:r>
              <a:rPr lang="en-US" b="1" dirty="0" err="1">
                <a:ea typeface="+mn-lt"/>
                <a:cs typeface="+mn-lt"/>
              </a:rPr>
              <a:t>MasVnrArea</a:t>
            </a:r>
            <a:r>
              <a:rPr lang="en-US" b="1" dirty="0">
                <a:ea typeface="+mn-lt"/>
                <a:cs typeface="+mn-lt"/>
              </a:rPr>
              <a:t>', 'BsmtFinSF1', '</a:t>
            </a:r>
            <a:r>
              <a:rPr lang="en-US" b="1" dirty="0" err="1">
                <a:ea typeface="+mn-lt"/>
                <a:cs typeface="+mn-lt"/>
              </a:rPr>
              <a:t>BsmtUnfSF</a:t>
            </a:r>
            <a:r>
              <a:rPr lang="en-US" b="1" dirty="0">
                <a:ea typeface="+mn-lt"/>
                <a:cs typeface="+mn-lt"/>
              </a:rPr>
              <a:t>', '</a:t>
            </a:r>
            <a:r>
              <a:rPr lang="en-US" b="1" dirty="0" err="1">
                <a:ea typeface="+mn-lt"/>
                <a:cs typeface="+mn-lt"/>
              </a:rPr>
              <a:t>TotalBsmtSF</a:t>
            </a:r>
            <a:r>
              <a:rPr lang="en-US" b="1" dirty="0">
                <a:ea typeface="+mn-lt"/>
                <a:cs typeface="+mn-lt"/>
              </a:rPr>
              <a:t>', '1stFlrSF', '2ndFlrSF', '</a:t>
            </a:r>
            <a:r>
              <a:rPr lang="en-US" b="1" dirty="0" err="1">
                <a:ea typeface="+mn-lt"/>
                <a:cs typeface="+mn-lt"/>
              </a:rPr>
              <a:t>GrLivArea</a:t>
            </a:r>
            <a:r>
              <a:rPr lang="en-US" b="1" dirty="0">
                <a:ea typeface="+mn-lt"/>
                <a:cs typeface="+mn-lt"/>
              </a:rPr>
              <a:t>', '</a:t>
            </a:r>
            <a:r>
              <a:rPr lang="en-US" b="1" dirty="0" err="1">
                <a:ea typeface="+mn-lt"/>
                <a:cs typeface="+mn-lt"/>
              </a:rPr>
              <a:t>BsmtFullBath</a:t>
            </a:r>
            <a:r>
              <a:rPr lang="en-US" b="1" dirty="0">
                <a:ea typeface="+mn-lt"/>
                <a:cs typeface="+mn-lt"/>
              </a:rPr>
              <a:t>', '</a:t>
            </a:r>
            <a:r>
              <a:rPr lang="en-US" b="1" dirty="0" err="1">
                <a:ea typeface="+mn-lt"/>
                <a:cs typeface="+mn-lt"/>
              </a:rPr>
              <a:t>FullBath</a:t>
            </a:r>
            <a:r>
              <a:rPr lang="en-US" b="1" dirty="0">
                <a:ea typeface="+mn-lt"/>
                <a:cs typeface="+mn-lt"/>
              </a:rPr>
              <a:t>', '</a:t>
            </a:r>
            <a:r>
              <a:rPr lang="en-US" b="1" dirty="0" err="1">
                <a:ea typeface="+mn-lt"/>
                <a:cs typeface="+mn-lt"/>
              </a:rPr>
              <a:t>HalfBath</a:t>
            </a:r>
            <a:r>
              <a:rPr lang="en-US" b="1" dirty="0">
                <a:ea typeface="+mn-lt"/>
                <a:cs typeface="+mn-lt"/>
              </a:rPr>
              <a:t>', '</a:t>
            </a:r>
            <a:r>
              <a:rPr lang="en-US" b="1" dirty="0" err="1">
                <a:ea typeface="+mn-lt"/>
                <a:cs typeface="+mn-lt"/>
              </a:rPr>
              <a:t>BedroomAbvGr</a:t>
            </a:r>
            <a:r>
              <a:rPr lang="en-US" b="1" dirty="0">
                <a:ea typeface="+mn-lt"/>
                <a:cs typeface="+mn-lt"/>
              </a:rPr>
              <a:t>', '</a:t>
            </a:r>
            <a:r>
              <a:rPr lang="en-US" b="1" dirty="0" err="1">
                <a:ea typeface="+mn-lt"/>
                <a:cs typeface="+mn-lt"/>
              </a:rPr>
              <a:t>TotRmsAbvGrd</a:t>
            </a:r>
            <a:r>
              <a:rPr lang="en-US" b="1" dirty="0">
                <a:ea typeface="+mn-lt"/>
                <a:cs typeface="+mn-lt"/>
              </a:rPr>
              <a:t>', 'Fireplaces', '</a:t>
            </a:r>
            <a:r>
              <a:rPr lang="en-US" b="1" dirty="0" err="1">
                <a:ea typeface="+mn-lt"/>
                <a:cs typeface="+mn-lt"/>
              </a:rPr>
              <a:t>GarageYrBlt</a:t>
            </a:r>
            <a:r>
              <a:rPr lang="en-US" b="1" dirty="0">
                <a:ea typeface="+mn-lt"/>
                <a:cs typeface="+mn-lt"/>
              </a:rPr>
              <a:t>', '</a:t>
            </a:r>
            <a:r>
              <a:rPr lang="en-US" b="1" dirty="0" err="1">
                <a:ea typeface="+mn-lt"/>
                <a:cs typeface="+mn-lt"/>
              </a:rPr>
              <a:t>GarageCars</a:t>
            </a:r>
            <a:r>
              <a:rPr lang="en-US" b="1" dirty="0">
                <a:ea typeface="+mn-lt"/>
                <a:cs typeface="+mn-lt"/>
              </a:rPr>
              <a:t>', '</a:t>
            </a:r>
            <a:r>
              <a:rPr lang="en-US" b="1" dirty="0" err="1">
                <a:ea typeface="+mn-lt"/>
                <a:cs typeface="+mn-lt"/>
              </a:rPr>
              <a:t>GarageArea</a:t>
            </a:r>
            <a:r>
              <a:rPr lang="en-US" b="1" dirty="0">
                <a:ea typeface="+mn-lt"/>
                <a:cs typeface="+mn-lt"/>
              </a:rPr>
              <a:t>', '</a:t>
            </a:r>
            <a:r>
              <a:rPr lang="en-US" b="1" dirty="0" err="1">
                <a:ea typeface="+mn-lt"/>
                <a:cs typeface="+mn-lt"/>
              </a:rPr>
              <a:t>WoodDeckSF</a:t>
            </a:r>
            <a:r>
              <a:rPr lang="en-US" b="1" dirty="0">
                <a:ea typeface="+mn-lt"/>
                <a:cs typeface="+mn-lt"/>
              </a:rPr>
              <a:t>', '</a:t>
            </a:r>
            <a:r>
              <a:rPr lang="en-US" b="1" dirty="0" err="1">
                <a:ea typeface="+mn-lt"/>
                <a:cs typeface="+mn-lt"/>
              </a:rPr>
              <a:t>OpenPorchSF</a:t>
            </a:r>
            <a:r>
              <a:rPr lang="en-US" b="1" dirty="0">
                <a:ea typeface="+mn-lt"/>
                <a:cs typeface="+mn-lt"/>
              </a:rPr>
              <a:t>', '3SsnPorch', '</a:t>
            </a:r>
            <a:r>
              <a:rPr lang="en-US" b="1" dirty="0" err="1">
                <a:ea typeface="+mn-lt"/>
                <a:cs typeface="+mn-lt"/>
              </a:rPr>
              <a:t>ScreenPorch</a:t>
            </a:r>
            <a:r>
              <a:rPr lang="en-US" b="1" dirty="0">
                <a:ea typeface="+mn-lt"/>
                <a:cs typeface="+mn-lt"/>
              </a:rPr>
              <a:t>', '</a:t>
            </a:r>
            <a:r>
              <a:rPr lang="en-US" b="1" dirty="0" err="1">
                <a:ea typeface="+mn-lt"/>
                <a:cs typeface="+mn-lt"/>
              </a:rPr>
              <a:t>PoolArea</a:t>
            </a:r>
            <a:r>
              <a:rPr lang="en-US" b="1" dirty="0">
                <a:ea typeface="+mn-lt"/>
                <a:cs typeface="+mn-lt"/>
              </a:rPr>
              <a:t>', '</a:t>
            </a:r>
            <a:r>
              <a:rPr lang="en-US" b="1" dirty="0" err="1">
                <a:ea typeface="+mn-lt"/>
                <a:cs typeface="+mn-lt"/>
              </a:rPr>
              <a:t>MoSold</a:t>
            </a:r>
            <a:r>
              <a:rPr lang="en-US" b="1" dirty="0">
                <a:ea typeface="+mn-lt"/>
                <a:cs typeface="+mn-lt"/>
              </a:rPr>
              <a:t>', '</a:t>
            </a:r>
            <a:r>
              <a:rPr lang="en-US" b="1" dirty="0" err="1">
                <a:ea typeface="+mn-lt"/>
                <a:cs typeface="+mn-lt"/>
              </a:rPr>
              <a:t>SalePrice</a:t>
            </a:r>
            <a:r>
              <a:rPr lang="en-US" b="1" dirty="0">
                <a:ea typeface="+mn-lt"/>
                <a:cs typeface="+mn-lt"/>
              </a:rPr>
              <a:t>', '</a:t>
            </a:r>
            <a:r>
              <a:rPr lang="en-US" b="1" dirty="0" err="1">
                <a:ea typeface="+mn-lt"/>
                <a:cs typeface="+mn-lt"/>
              </a:rPr>
              <a:t>Street_encoded</a:t>
            </a:r>
            <a:r>
              <a:rPr lang="en-US" b="1" dirty="0">
                <a:ea typeface="+mn-lt"/>
                <a:cs typeface="+mn-lt"/>
              </a:rPr>
              <a:t>', '</a:t>
            </a:r>
            <a:r>
              <a:rPr lang="en-US" b="1" dirty="0" err="1">
                <a:ea typeface="+mn-lt"/>
                <a:cs typeface="+mn-lt"/>
              </a:rPr>
              <a:t>Alley_encoded</a:t>
            </a:r>
            <a:r>
              <a:rPr lang="en-US" b="1" dirty="0">
                <a:ea typeface="+mn-lt"/>
                <a:cs typeface="+mn-lt"/>
              </a:rPr>
              <a:t>', '</a:t>
            </a:r>
            <a:r>
              <a:rPr lang="en-US" b="1" dirty="0" err="1">
                <a:ea typeface="+mn-lt"/>
                <a:cs typeface="+mn-lt"/>
              </a:rPr>
              <a:t>LandContour_encoded</a:t>
            </a:r>
            <a:r>
              <a:rPr lang="en-US" b="1" dirty="0">
                <a:ea typeface="+mn-lt"/>
                <a:cs typeface="+mn-lt"/>
              </a:rPr>
              <a:t>', '</a:t>
            </a:r>
            <a:r>
              <a:rPr lang="en-US" b="1" dirty="0" err="1">
                <a:ea typeface="+mn-lt"/>
                <a:cs typeface="+mn-lt"/>
              </a:rPr>
              <a:t>LandSlope_encoded</a:t>
            </a:r>
            <a:r>
              <a:rPr lang="en-US" b="1" dirty="0">
                <a:ea typeface="+mn-lt"/>
                <a:cs typeface="+mn-lt"/>
              </a:rPr>
              <a:t>', '</a:t>
            </a:r>
            <a:r>
              <a:rPr lang="en-US" b="1" dirty="0" err="1">
                <a:ea typeface="+mn-lt"/>
                <a:cs typeface="+mn-lt"/>
              </a:rPr>
              <a:t>Neighborhood_encoded</a:t>
            </a:r>
            <a:r>
              <a:rPr lang="en-US" b="1" dirty="0">
                <a:ea typeface="+mn-lt"/>
                <a:cs typeface="+mn-lt"/>
              </a:rPr>
              <a:t>', 'Condition1_encoded', 'Condition2_encoded', '</a:t>
            </a:r>
            <a:r>
              <a:rPr lang="en-US" b="1" dirty="0" err="1">
                <a:ea typeface="+mn-lt"/>
                <a:cs typeface="+mn-lt"/>
              </a:rPr>
              <a:t>HouseStyle_encoded</a:t>
            </a:r>
            <a:r>
              <a:rPr lang="en-US" b="1" dirty="0">
                <a:ea typeface="+mn-lt"/>
                <a:cs typeface="+mn-lt"/>
              </a:rPr>
              <a:t>', '</a:t>
            </a:r>
            <a:r>
              <a:rPr lang="en-US" b="1" dirty="0" err="1">
                <a:ea typeface="+mn-lt"/>
                <a:cs typeface="+mn-lt"/>
              </a:rPr>
              <a:t>RoofStyle_encoded</a:t>
            </a:r>
            <a:r>
              <a:rPr lang="en-US" b="1" dirty="0">
                <a:ea typeface="+mn-lt"/>
                <a:cs typeface="+mn-lt"/>
              </a:rPr>
              <a:t>', '</a:t>
            </a:r>
            <a:r>
              <a:rPr lang="en-US" b="1" dirty="0" err="1">
                <a:ea typeface="+mn-lt"/>
                <a:cs typeface="+mn-lt"/>
              </a:rPr>
              <a:t>RoofMatl_encoded</a:t>
            </a:r>
            <a:r>
              <a:rPr lang="en-US" b="1" dirty="0">
                <a:ea typeface="+mn-lt"/>
                <a:cs typeface="+mn-lt"/>
              </a:rPr>
              <a:t>', 'Exterior1st_encoded', 'Exterior2nd_encoded', '</a:t>
            </a:r>
            <a:r>
              <a:rPr lang="en-US" b="1" dirty="0" err="1">
                <a:ea typeface="+mn-lt"/>
                <a:cs typeface="+mn-lt"/>
              </a:rPr>
              <a:t>MasVnrType_encoded</a:t>
            </a:r>
            <a:r>
              <a:rPr lang="en-US" b="1" dirty="0">
                <a:ea typeface="+mn-lt"/>
                <a:cs typeface="+mn-lt"/>
              </a:rPr>
              <a:t>', '</a:t>
            </a:r>
            <a:r>
              <a:rPr lang="en-US" b="1" dirty="0" err="1">
                <a:ea typeface="+mn-lt"/>
                <a:cs typeface="+mn-lt"/>
              </a:rPr>
              <a:t>ExterCond_encoded</a:t>
            </a:r>
            <a:r>
              <a:rPr lang="en-US" b="1" dirty="0">
                <a:ea typeface="+mn-lt"/>
                <a:cs typeface="+mn-lt"/>
              </a:rPr>
              <a:t>', '</a:t>
            </a:r>
            <a:r>
              <a:rPr lang="en-US" b="1" dirty="0" err="1">
                <a:ea typeface="+mn-lt"/>
                <a:cs typeface="+mn-lt"/>
              </a:rPr>
              <a:t>Foundation_encoded</a:t>
            </a:r>
            <a:r>
              <a:rPr lang="en-US" b="1" dirty="0">
                <a:ea typeface="+mn-lt"/>
                <a:cs typeface="+mn-lt"/>
              </a:rPr>
              <a:t>', '</a:t>
            </a:r>
            <a:r>
              <a:rPr lang="en-US" b="1" dirty="0" err="1">
                <a:ea typeface="+mn-lt"/>
                <a:cs typeface="+mn-lt"/>
              </a:rPr>
              <a:t>BsmtCond_encoded</a:t>
            </a:r>
            <a:r>
              <a:rPr lang="en-US" b="1" dirty="0">
                <a:ea typeface="+mn-lt"/>
                <a:cs typeface="+mn-lt"/>
              </a:rPr>
              <a:t>', 'BsmtFinType2_encoded', '</a:t>
            </a:r>
            <a:r>
              <a:rPr lang="en-US" b="1" dirty="0" err="1">
                <a:ea typeface="+mn-lt"/>
                <a:cs typeface="+mn-lt"/>
              </a:rPr>
              <a:t>CentralAir_encoded</a:t>
            </a:r>
            <a:r>
              <a:rPr lang="en-US" b="1" dirty="0">
                <a:ea typeface="+mn-lt"/>
                <a:cs typeface="+mn-lt"/>
              </a:rPr>
              <a:t>', '</a:t>
            </a:r>
            <a:r>
              <a:rPr lang="en-US" b="1" dirty="0" err="1">
                <a:ea typeface="+mn-lt"/>
                <a:cs typeface="+mn-lt"/>
              </a:rPr>
              <a:t>Electrical_encoded</a:t>
            </a:r>
            <a:r>
              <a:rPr lang="en-US" b="1" dirty="0">
                <a:ea typeface="+mn-lt"/>
                <a:cs typeface="+mn-lt"/>
              </a:rPr>
              <a:t>', '</a:t>
            </a:r>
            <a:r>
              <a:rPr lang="en-US" b="1" dirty="0" err="1">
                <a:ea typeface="+mn-lt"/>
                <a:cs typeface="+mn-lt"/>
              </a:rPr>
              <a:t>Functional_encoded</a:t>
            </a:r>
            <a:r>
              <a:rPr lang="en-US" b="1" dirty="0">
                <a:ea typeface="+mn-lt"/>
                <a:cs typeface="+mn-lt"/>
              </a:rPr>
              <a:t>', '</a:t>
            </a:r>
            <a:r>
              <a:rPr lang="en-US" b="1" dirty="0" err="1">
                <a:ea typeface="+mn-lt"/>
                <a:cs typeface="+mn-lt"/>
              </a:rPr>
              <a:t>GarageQual_encoded</a:t>
            </a:r>
            <a:r>
              <a:rPr lang="en-US" b="1" dirty="0">
                <a:ea typeface="+mn-lt"/>
                <a:cs typeface="+mn-lt"/>
              </a:rPr>
              <a:t>', '</a:t>
            </a:r>
            <a:r>
              <a:rPr lang="en-US" b="1" dirty="0" err="1">
                <a:ea typeface="+mn-lt"/>
                <a:cs typeface="+mn-lt"/>
              </a:rPr>
              <a:t>GarageCond_encoded</a:t>
            </a:r>
            <a:r>
              <a:rPr lang="en-US" b="1" dirty="0">
                <a:ea typeface="+mn-lt"/>
                <a:cs typeface="+mn-lt"/>
              </a:rPr>
              <a:t>', '</a:t>
            </a:r>
            <a:r>
              <a:rPr lang="en-US" b="1" dirty="0" err="1">
                <a:ea typeface="+mn-lt"/>
                <a:cs typeface="+mn-lt"/>
              </a:rPr>
              <a:t>PavedDrive_encoded</a:t>
            </a:r>
            <a:r>
              <a:rPr lang="en-US" b="1" dirty="0">
                <a:ea typeface="+mn-lt"/>
                <a:cs typeface="+mn-lt"/>
              </a:rPr>
              <a:t>', '</a:t>
            </a:r>
            <a:r>
              <a:rPr lang="en-US" b="1" dirty="0" err="1">
                <a:ea typeface="+mn-lt"/>
                <a:cs typeface="+mn-lt"/>
              </a:rPr>
              <a:t>PoolQC_encoded</a:t>
            </a:r>
            <a:r>
              <a:rPr lang="en-US" b="1" dirty="0">
                <a:ea typeface="+mn-lt"/>
                <a:cs typeface="+mn-lt"/>
              </a:rPr>
              <a:t>', '</a:t>
            </a:r>
            <a:r>
              <a:rPr lang="en-US" b="1" dirty="0" err="1">
                <a:ea typeface="+mn-lt"/>
                <a:cs typeface="+mn-lt"/>
              </a:rPr>
              <a:t>MiscFeature_encoded</a:t>
            </a:r>
            <a:r>
              <a:rPr lang="en-US" b="1" dirty="0">
                <a:ea typeface="+mn-lt"/>
                <a:cs typeface="+mn-lt"/>
              </a:rPr>
              <a:t>', '</a:t>
            </a:r>
            <a:r>
              <a:rPr lang="en-US" b="1" dirty="0" err="1">
                <a:ea typeface="+mn-lt"/>
                <a:cs typeface="+mn-lt"/>
              </a:rPr>
              <a:t>SaleCondition_encoded</a:t>
            </a:r>
            <a:r>
              <a:rPr lang="en-US" b="1" dirty="0">
                <a:ea typeface="+mn-lt"/>
                <a:cs typeface="+mn-lt"/>
              </a:rPr>
              <a:t>', '</a:t>
            </a:r>
            <a:r>
              <a:rPr lang="en-US" b="1" dirty="0" err="1">
                <a:ea typeface="+mn-lt"/>
                <a:cs typeface="+mn-lt"/>
              </a:rPr>
              <a:t>LotFrontage_pct_change</a:t>
            </a:r>
            <a:r>
              <a:rPr lang="en-US" b="1" dirty="0">
                <a:ea typeface="+mn-lt"/>
                <a:cs typeface="+mn-lt"/>
              </a:rPr>
              <a:t>', '</a:t>
            </a:r>
            <a:r>
              <a:rPr lang="en-US" b="1" dirty="0" err="1">
                <a:ea typeface="+mn-lt"/>
                <a:cs typeface="+mn-lt"/>
              </a:rPr>
              <a:t>LotArea_pct_change</a:t>
            </a:r>
            <a:r>
              <a:rPr lang="en-US" b="1" dirty="0">
                <a:ea typeface="+mn-lt"/>
                <a:cs typeface="+mn-lt"/>
              </a:rPr>
              <a:t>', '</a:t>
            </a:r>
            <a:r>
              <a:rPr lang="en-US" b="1" dirty="0" err="1">
                <a:ea typeface="+mn-lt"/>
                <a:cs typeface="+mn-lt"/>
              </a:rPr>
              <a:t>OverallQual_pct_change</a:t>
            </a:r>
            <a:r>
              <a:rPr lang="en-US" b="1" dirty="0">
                <a:ea typeface="+mn-lt"/>
                <a:cs typeface="+mn-lt"/>
              </a:rPr>
              <a:t>', '</a:t>
            </a:r>
            <a:r>
              <a:rPr lang="en-US" b="1" dirty="0" err="1">
                <a:ea typeface="+mn-lt"/>
                <a:cs typeface="+mn-lt"/>
              </a:rPr>
              <a:t>YearBuilt_pct_change</a:t>
            </a:r>
            <a:r>
              <a:rPr lang="en-US" b="1" dirty="0">
                <a:ea typeface="+mn-lt"/>
                <a:cs typeface="+mn-lt"/>
              </a:rPr>
              <a:t>', '</a:t>
            </a:r>
            <a:r>
              <a:rPr lang="en-US" b="1" dirty="0" err="1">
                <a:ea typeface="+mn-lt"/>
                <a:cs typeface="+mn-lt"/>
              </a:rPr>
              <a:t>YearRemodAdd_pct_change</a:t>
            </a:r>
            <a:r>
              <a:rPr lang="en-US" b="1" dirty="0">
                <a:ea typeface="+mn-lt"/>
                <a:cs typeface="+mn-lt"/>
              </a:rPr>
              <a:t>', '</a:t>
            </a:r>
            <a:r>
              <a:rPr lang="en-US" b="1" dirty="0" err="1">
                <a:ea typeface="+mn-lt"/>
                <a:cs typeface="+mn-lt"/>
              </a:rPr>
              <a:t>MasVnrArea_pct_change</a:t>
            </a:r>
            <a:r>
              <a:rPr lang="en-US" b="1" dirty="0">
                <a:ea typeface="+mn-lt"/>
                <a:cs typeface="+mn-lt"/>
              </a:rPr>
              <a:t>', 'BsmtFinSF1_pct_change', 'BsmtFinSF2_pct_change', '</a:t>
            </a:r>
            <a:r>
              <a:rPr lang="en-US" b="1" dirty="0" err="1">
                <a:ea typeface="+mn-lt"/>
                <a:cs typeface="+mn-lt"/>
              </a:rPr>
              <a:t>BsmtUnfSF_pct_change</a:t>
            </a:r>
            <a:r>
              <a:rPr lang="en-US" b="1" dirty="0">
                <a:ea typeface="+mn-lt"/>
                <a:cs typeface="+mn-lt"/>
              </a:rPr>
              <a:t>', '</a:t>
            </a:r>
            <a:r>
              <a:rPr lang="en-US" b="1" dirty="0" err="1">
                <a:ea typeface="+mn-lt"/>
                <a:cs typeface="+mn-lt"/>
              </a:rPr>
              <a:t>TotalBsmtSF_pct_change</a:t>
            </a:r>
            <a:r>
              <a:rPr lang="en-US" b="1" dirty="0">
                <a:ea typeface="+mn-lt"/>
                <a:cs typeface="+mn-lt"/>
              </a:rPr>
              <a:t>', '1stFlrSF_pct_change', '2ndFlrSF_pct_change', '</a:t>
            </a:r>
            <a:r>
              <a:rPr lang="en-US" b="1" dirty="0" err="1">
                <a:ea typeface="+mn-lt"/>
                <a:cs typeface="+mn-lt"/>
              </a:rPr>
              <a:t>LowQualFinSF_pct_change</a:t>
            </a:r>
            <a:r>
              <a:rPr lang="en-US" b="1" dirty="0">
                <a:ea typeface="+mn-lt"/>
                <a:cs typeface="+mn-lt"/>
              </a:rPr>
              <a:t>', '</a:t>
            </a:r>
            <a:r>
              <a:rPr lang="en-US" b="1" dirty="0" err="1">
                <a:ea typeface="+mn-lt"/>
                <a:cs typeface="+mn-lt"/>
              </a:rPr>
              <a:t>GrLivArea_pct_change</a:t>
            </a:r>
            <a:r>
              <a:rPr lang="en-US" b="1" dirty="0">
                <a:ea typeface="+mn-lt"/>
                <a:cs typeface="+mn-lt"/>
              </a:rPr>
              <a:t>', '</a:t>
            </a:r>
            <a:r>
              <a:rPr lang="en-US" b="1" dirty="0" err="1">
                <a:ea typeface="+mn-lt"/>
                <a:cs typeface="+mn-lt"/>
              </a:rPr>
              <a:t>BsmtFullBath_pct_change</a:t>
            </a:r>
            <a:r>
              <a:rPr lang="en-US" b="1" dirty="0">
                <a:ea typeface="+mn-lt"/>
                <a:cs typeface="+mn-lt"/>
              </a:rPr>
              <a:t>', '</a:t>
            </a:r>
            <a:r>
              <a:rPr lang="en-US" b="1" dirty="0" err="1">
                <a:ea typeface="+mn-lt"/>
                <a:cs typeface="+mn-lt"/>
              </a:rPr>
              <a:t>BsmtHalfBath_pct_change</a:t>
            </a:r>
            <a:r>
              <a:rPr lang="en-US" b="1" dirty="0">
                <a:ea typeface="+mn-lt"/>
                <a:cs typeface="+mn-lt"/>
              </a:rPr>
              <a:t>', '</a:t>
            </a:r>
            <a:r>
              <a:rPr lang="en-US" b="1" dirty="0" err="1">
                <a:ea typeface="+mn-lt"/>
                <a:cs typeface="+mn-lt"/>
              </a:rPr>
              <a:t>FullBath_pct_change</a:t>
            </a:r>
            <a:r>
              <a:rPr lang="en-US" b="1" dirty="0">
                <a:ea typeface="+mn-lt"/>
                <a:cs typeface="+mn-lt"/>
              </a:rPr>
              <a:t>', '</a:t>
            </a:r>
            <a:r>
              <a:rPr lang="en-US" b="1" dirty="0" err="1">
                <a:ea typeface="+mn-lt"/>
                <a:cs typeface="+mn-lt"/>
              </a:rPr>
              <a:t>HalfBath_pct_change</a:t>
            </a:r>
            <a:r>
              <a:rPr lang="en-US" b="1" dirty="0">
                <a:ea typeface="+mn-lt"/>
                <a:cs typeface="+mn-lt"/>
              </a:rPr>
              <a:t>', '</a:t>
            </a:r>
            <a:r>
              <a:rPr lang="en-US" b="1" dirty="0" err="1">
                <a:ea typeface="+mn-lt"/>
                <a:cs typeface="+mn-lt"/>
              </a:rPr>
              <a:t>BedroomAbvGr_pct_change</a:t>
            </a:r>
            <a:r>
              <a:rPr lang="en-US" b="1" dirty="0">
                <a:ea typeface="+mn-lt"/>
                <a:cs typeface="+mn-lt"/>
              </a:rPr>
              <a:t>', '</a:t>
            </a:r>
            <a:r>
              <a:rPr lang="en-US" b="1" dirty="0" err="1">
                <a:ea typeface="+mn-lt"/>
                <a:cs typeface="+mn-lt"/>
              </a:rPr>
              <a:t>TotRmsAbvGrd_pct_change</a:t>
            </a:r>
            <a:r>
              <a:rPr lang="en-US" b="1" dirty="0">
                <a:ea typeface="+mn-lt"/>
                <a:cs typeface="+mn-lt"/>
              </a:rPr>
              <a:t>', '</a:t>
            </a:r>
            <a:r>
              <a:rPr lang="en-US" b="1" dirty="0" err="1">
                <a:ea typeface="+mn-lt"/>
                <a:cs typeface="+mn-lt"/>
              </a:rPr>
              <a:t>Fireplaces_pct_change</a:t>
            </a:r>
            <a:r>
              <a:rPr lang="en-US" b="1" dirty="0">
                <a:ea typeface="+mn-lt"/>
                <a:cs typeface="+mn-lt"/>
              </a:rPr>
              <a:t>', '</a:t>
            </a:r>
            <a:r>
              <a:rPr lang="en-US" b="1" dirty="0" err="1">
                <a:ea typeface="+mn-lt"/>
                <a:cs typeface="+mn-lt"/>
              </a:rPr>
              <a:t>GarageYrBlt_pct_change</a:t>
            </a:r>
            <a:r>
              <a:rPr lang="en-US" b="1" dirty="0">
                <a:ea typeface="+mn-lt"/>
                <a:cs typeface="+mn-lt"/>
              </a:rPr>
              <a:t>', '</a:t>
            </a:r>
            <a:r>
              <a:rPr lang="en-US" b="1" dirty="0" err="1">
                <a:ea typeface="+mn-lt"/>
                <a:cs typeface="+mn-lt"/>
              </a:rPr>
              <a:t>GarageCars_pct_change</a:t>
            </a:r>
            <a:r>
              <a:rPr lang="en-US" b="1" dirty="0">
                <a:ea typeface="+mn-lt"/>
                <a:cs typeface="+mn-lt"/>
              </a:rPr>
              <a:t>', '</a:t>
            </a:r>
            <a:r>
              <a:rPr lang="en-US" b="1" dirty="0" err="1">
                <a:ea typeface="+mn-lt"/>
                <a:cs typeface="+mn-lt"/>
              </a:rPr>
              <a:t>GarageArea_pct_change</a:t>
            </a:r>
            <a:r>
              <a:rPr lang="en-US" b="1" dirty="0">
                <a:ea typeface="+mn-lt"/>
                <a:cs typeface="+mn-lt"/>
              </a:rPr>
              <a:t>', '</a:t>
            </a:r>
            <a:r>
              <a:rPr lang="en-US" b="1" dirty="0" err="1">
                <a:ea typeface="+mn-lt"/>
                <a:cs typeface="+mn-lt"/>
              </a:rPr>
              <a:t>WoodDeckSF_pct_change</a:t>
            </a:r>
            <a:r>
              <a:rPr lang="en-US" b="1" dirty="0">
                <a:ea typeface="+mn-lt"/>
                <a:cs typeface="+mn-lt"/>
              </a:rPr>
              <a:t>', '</a:t>
            </a:r>
            <a:r>
              <a:rPr lang="en-US" b="1" dirty="0" err="1">
                <a:ea typeface="+mn-lt"/>
                <a:cs typeface="+mn-lt"/>
              </a:rPr>
              <a:t>OpenPorchSF_pct_change</a:t>
            </a:r>
            <a:r>
              <a:rPr lang="en-US" b="1" dirty="0">
                <a:ea typeface="+mn-lt"/>
                <a:cs typeface="+mn-lt"/>
              </a:rPr>
              <a:t>', '3SsnPorch_pct_change', '</a:t>
            </a:r>
            <a:r>
              <a:rPr lang="en-US" b="1" dirty="0" err="1">
                <a:ea typeface="+mn-lt"/>
                <a:cs typeface="+mn-lt"/>
              </a:rPr>
              <a:t>PoolArea_pct_change</a:t>
            </a:r>
            <a:r>
              <a:rPr lang="en-US" b="1" dirty="0">
                <a:ea typeface="+mn-lt"/>
                <a:cs typeface="+mn-lt"/>
              </a:rPr>
              <a:t>', '</a:t>
            </a:r>
            <a:r>
              <a:rPr lang="en-US" b="1" dirty="0" err="1">
                <a:ea typeface="+mn-lt"/>
                <a:cs typeface="+mn-lt"/>
              </a:rPr>
              <a:t>MiscVal_pct_change</a:t>
            </a:r>
            <a:r>
              <a:rPr lang="en-US" b="1" dirty="0">
                <a:ea typeface="+mn-lt"/>
                <a:cs typeface="+mn-lt"/>
              </a:rPr>
              <a:t>', '</a:t>
            </a:r>
            <a:r>
              <a:rPr lang="en-US" b="1" dirty="0" err="1">
                <a:ea typeface="+mn-lt"/>
                <a:cs typeface="+mn-lt"/>
              </a:rPr>
              <a:t>MoSold_pct_change</a:t>
            </a:r>
            <a:r>
              <a:rPr lang="en-US" b="1" dirty="0">
                <a:ea typeface="+mn-lt"/>
                <a:cs typeface="+mn-lt"/>
              </a:rPr>
              <a:t>', '</a:t>
            </a:r>
            <a:r>
              <a:rPr lang="en-US" b="1" dirty="0" err="1">
                <a:ea typeface="+mn-lt"/>
                <a:cs typeface="+mn-lt"/>
              </a:rPr>
              <a:t>SalePrice_pct_change</a:t>
            </a:r>
            <a:r>
              <a:rPr lang="en-US" b="1" dirty="0">
                <a:ea typeface="+mn-lt"/>
                <a:cs typeface="+mn-lt"/>
              </a:rPr>
              <a:t>', '</a:t>
            </a:r>
            <a:r>
              <a:rPr lang="en-US" b="1" dirty="0" err="1">
                <a:ea typeface="+mn-lt"/>
                <a:cs typeface="+mn-lt"/>
              </a:rPr>
              <a:t>Street_encoded_pct_change</a:t>
            </a:r>
            <a:r>
              <a:rPr lang="en-US" b="1" dirty="0">
                <a:ea typeface="+mn-lt"/>
                <a:cs typeface="+mn-lt"/>
              </a:rPr>
              <a:t>', '</a:t>
            </a:r>
            <a:r>
              <a:rPr lang="en-US" b="1" dirty="0" err="1">
                <a:ea typeface="+mn-lt"/>
                <a:cs typeface="+mn-lt"/>
              </a:rPr>
              <a:t>Neighborhood_encoded_pct_change</a:t>
            </a:r>
            <a:r>
              <a:rPr lang="en-US" b="1" dirty="0">
                <a:ea typeface="+mn-lt"/>
                <a:cs typeface="+mn-lt"/>
              </a:rPr>
              <a:t>', 'Condition1_encoded_pct_change', 'Condition2_encoded_pct_change', '</a:t>
            </a:r>
            <a:r>
              <a:rPr lang="en-US" b="1" dirty="0" err="1">
                <a:ea typeface="+mn-lt"/>
                <a:cs typeface="+mn-lt"/>
              </a:rPr>
              <a:t>BldgType_encoded_pct_change</a:t>
            </a:r>
            <a:r>
              <a:rPr lang="en-US" b="1" dirty="0">
                <a:ea typeface="+mn-lt"/>
                <a:cs typeface="+mn-lt"/>
              </a:rPr>
              <a:t>', '</a:t>
            </a:r>
            <a:r>
              <a:rPr lang="en-US" b="1" dirty="0" err="1">
                <a:ea typeface="+mn-lt"/>
                <a:cs typeface="+mn-lt"/>
              </a:rPr>
              <a:t>HouseStyle_encoded_pct_change</a:t>
            </a:r>
            <a:r>
              <a:rPr lang="en-US" b="1" dirty="0">
                <a:ea typeface="+mn-lt"/>
                <a:cs typeface="+mn-lt"/>
              </a:rPr>
              <a:t>', '</a:t>
            </a:r>
            <a:r>
              <a:rPr lang="en-US" b="1" dirty="0" err="1">
                <a:ea typeface="+mn-lt"/>
                <a:cs typeface="+mn-lt"/>
              </a:rPr>
              <a:t>RoofStyle_encoded_pct_change</a:t>
            </a:r>
            <a:r>
              <a:rPr lang="en-US" b="1" dirty="0">
                <a:ea typeface="+mn-lt"/>
                <a:cs typeface="+mn-lt"/>
              </a:rPr>
              <a:t>', 'RoofMatl_encoded_pct_change', 'Exterior1st_encoded_pct_change', 'Exterior2nd_encoded_pct_change', '</a:t>
            </a:r>
            <a:r>
              <a:rPr lang="en-US" b="1" dirty="0" err="1">
                <a:ea typeface="+mn-lt"/>
                <a:cs typeface="+mn-lt"/>
              </a:rPr>
              <a:t>MasVnrType_encoded_pct_change</a:t>
            </a:r>
            <a:r>
              <a:rPr lang="en-US" b="1" dirty="0">
                <a:ea typeface="+mn-lt"/>
                <a:cs typeface="+mn-lt"/>
              </a:rPr>
              <a:t>', '</a:t>
            </a:r>
            <a:r>
              <a:rPr lang="en-US" b="1" dirty="0" err="1">
                <a:ea typeface="+mn-lt"/>
                <a:cs typeface="+mn-lt"/>
              </a:rPr>
              <a:t>ExterCond_encoded_pct_change</a:t>
            </a:r>
            <a:r>
              <a:rPr lang="en-US" b="1" dirty="0">
                <a:ea typeface="+mn-lt"/>
                <a:cs typeface="+mn-lt"/>
              </a:rPr>
              <a:t>', '</a:t>
            </a:r>
            <a:r>
              <a:rPr lang="en-US" b="1" dirty="0" err="1">
                <a:ea typeface="+mn-lt"/>
                <a:cs typeface="+mn-lt"/>
              </a:rPr>
              <a:t>Foundation_encoded_pct_change</a:t>
            </a:r>
            <a:r>
              <a:rPr lang="en-US" b="1" dirty="0">
                <a:ea typeface="+mn-lt"/>
                <a:cs typeface="+mn-lt"/>
              </a:rPr>
              <a:t>', '</a:t>
            </a:r>
            <a:r>
              <a:rPr lang="en-US" b="1" dirty="0" err="1">
                <a:ea typeface="+mn-lt"/>
                <a:cs typeface="+mn-lt"/>
              </a:rPr>
              <a:t>BsmtCond_encoded_pct_change</a:t>
            </a:r>
            <a:r>
              <a:rPr lang="en-US" b="1" dirty="0">
                <a:ea typeface="+mn-lt"/>
                <a:cs typeface="+mn-lt"/>
              </a:rPr>
              <a:t>', '</a:t>
            </a:r>
            <a:r>
              <a:rPr lang="en-US" b="1" dirty="0" err="1">
                <a:ea typeface="+mn-lt"/>
                <a:cs typeface="+mn-lt"/>
              </a:rPr>
              <a:t>CentralAir_encoded_pct_change</a:t>
            </a:r>
            <a:r>
              <a:rPr lang="en-US" b="1" dirty="0">
                <a:ea typeface="+mn-lt"/>
                <a:cs typeface="+mn-lt"/>
              </a:rPr>
              <a:t>', '</a:t>
            </a:r>
            <a:r>
              <a:rPr lang="en-US" b="1" dirty="0" err="1">
                <a:ea typeface="+mn-lt"/>
                <a:cs typeface="+mn-lt"/>
              </a:rPr>
              <a:t>Electrical_encoded_pct_change</a:t>
            </a:r>
            <a:r>
              <a:rPr lang="en-US" b="1" dirty="0">
                <a:ea typeface="+mn-lt"/>
                <a:cs typeface="+mn-lt"/>
              </a:rPr>
              <a:t>', '</a:t>
            </a:r>
            <a:r>
              <a:rPr lang="en-US" b="1" dirty="0" err="1">
                <a:ea typeface="+mn-lt"/>
                <a:cs typeface="+mn-lt"/>
              </a:rPr>
              <a:t>Functional_encoded_pct_change</a:t>
            </a:r>
            <a:r>
              <a:rPr lang="en-US" b="1" dirty="0">
                <a:ea typeface="+mn-lt"/>
                <a:cs typeface="+mn-lt"/>
              </a:rPr>
              <a:t>', '</a:t>
            </a:r>
            <a:r>
              <a:rPr lang="en-US" b="1" dirty="0" err="1">
                <a:ea typeface="+mn-lt"/>
                <a:cs typeface="+mn-lt"/>
              </a:rPr>
              <a:t>GarageQual_encoded_pct_change</a:t>
            </a:r>
            <a:r>
              <a:rPr lang="en-US" b="1" dirty="0">
                <a:ea typeface="+mn-lt"/>
                <a:cs typeface="+mn-lt"/>
              </a:rPr>
              <a:t>', '</a:t>
            </a:r>
            <a:r>
              <a:rPr lang="en-US" b="1" dirty="0" err="1">
                <a:ea typeface="+mn-lt"/>
                <a:cs typeface="+mn-lt"/>
              </a:rPr>
              <a:t>GarageCond_encoded_pct_change</a:t>
            </a:r>
            <a:r>
              <a:rPr lang="en-US" b="1" dirty="0">
                <a:ea typeface="+mn-lt"/>
                <a:cs typeface="+mn-lt"/>
              </a:rPr>
              <a:t>', '</a:t>
            </a:r>
            <a:r>
              <a:rPr lang="en-US" b="1" dirty="0" err="1">
                <a:ea typeface="+mn-lt"/>
                <a:cs typeface="+mn-lt"/>
              </a:rPr>
              <a:t>PavedDrive_encoded_pct_change</a:t>
            </a:r>
            <a:r>
              <a:rPr lang="en-US" b="1" dirty="0">
                <a:ea typeface="+mn-lt"/>
                <a:cs typeface="+mn-lt"/>
              </a:rPr>
              <a:t>', '</a:t>
            </a:r>
            <a:r>
              <a:rPr lang="en-US" b="1" dirty="0" err="1">
                <a:ea typeface="+mn-lt"/>
                <a:cs typeface="+mn-lt"/>
              </a:rPr>
              <a:t>PoolQC_encoded_pct_change</a:t>
            </a:r>
            <a:r>
              <a:rPr lang="en-US" b="1" dirty="0">
                <a:ea typeface="+mn-lt"/>
                <a:cs typeface="+mn-lt"/>
              </a:rPr>
              <a:t>', '</a:t>
            </a:r>
            <a:r>
              <a:rPr lang="en-US" b="1" dirty="0" err="1">
                <a:ea typeface="+mn-lt"/>
                <a:cs typeface="+mn-lt"/>
              </a:rPr>
              <a:t>Fence_encoded_pct_change</a:t>
            </a:r>
            <a:r>
              <a:rPr lang="en-US" b="1" dirty="0">
                <a:ea typeface="+mn-lt"/>
                <a:cs typeface="+mn-lt"/>
              </a:rPr>
              <a:t>', '</a:t>
            </a:r>
            <a:r>
              <a:rPr lang="en-US" b="1" dirty="0" err="1">
                <a:ea typeface="+mn-lt"/>
                <a:cs typeface="+mn-lt"/>
              </a:rPr>
              <a:t>SaleCondition_encoded_pct_change</a:t>
            </a:r>
            <a:r>
              <a:rPr lang="en-US" b="1" dirty="0">
                <a:ea typeface="+mn-lt"/>
                <a:cs typeface="+mn-lt"/>
              </a:rPr>
              <a:t>']</a:t>
            </a:r>
            <a:endParaRPr lang="en-US" b="1" dirty="0"/>
          </a:p>
          <a:p>
            <a:endParaRPr lang="en-US" dirty="0"/>
          </a:p>
        </p:txBody>
      </p:sp>
    </p:spTree>
    <p:extLst>
      <p:ext uri="{BB962C8B-B14F-4D97-AF65-F5344CB8AC3E}">
        <p14:creationId xmlns:p14="http://schemas.microsoft.com/office/powerpoint/2010/main" val="830204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952D-8E1A-EE1A-0FFE-9FC35857D4C7}"/>
              </a:ext>
            </a:extLst>
          </p:cNvPr>
          <p:cNvSpPr>
            <a:spLocks noGrp="1"/>
          </p:cNvSpPr>
          <p:nvPr>
            <p:ph type="title"/>
          </p:nvPr>
        </p:nvSpPr>
        <p:spPr/>
        <p:txBody>
          <a:bodyPr/>
          <a:lstStyle/>
          <a:p>
            <a:r>
              <a:rPr lang="en-US" dirty="0"/>
              <a:t>Translation (CONTD)</a:t>
            </a:r>
          </a:p>
        </p:txBody>
      </p:sp>
      <p:sp>
        <p:nvSpPr>
          <p:cNvPr id="3" name="Content Placeholder 2">
            <a:extLst>
              <a:ext uri="{FF2B5EF4-FFF2-40B4-BE49-F238E27FC236}">
                <a16:creationId xmlns:a16="http://schemas.microsoft.com/office/drawing/2014/main" id="{E68D7131-C5FA-5D8B-7456-A9EF3536E57E}"/>
              </a:ext>
            </a:extLst>
          </p:cNvPr>
          <p:cNvSpPr>
            <a:spLocks noGrp="1"/>
          </p:cNvSpPr>
          <p:nvPr>
            <p:ph idx="1"/>
          </p:nvPr>
        </p:nvSpPr>
        <p:spPr/>
        <p:txBody>
          <a:bodyPr vert="horz" lIns="91440" tIns="45720" rIns="91440" bIns="45720" rtlCol="0" anchor="t">
            <a:normAutofit fontScale="85000" lnSpcReduction="10000"/>
          </a:bodyPr>
          <a:lstStyle/>
          <a:p>
            <a:r>
              <a:rPr lang="en-US" b="1" dirty="0"/>
              <a:t>2. Label has weak negative to strong negative relationship with these features in this heatmap:</a:t>
            </a:r>
            <a:endParaRPr lang="en-US" dirty="0"/>
          </a:p>
          <a:p>
            <a:r>
              <a:rPr lang="en-US" b="1" dirty="0">
                <a:ea typeface="+mn-lt"/>
                <a:cs typeface="+mn-lt"/>
              </a:rPr>
              <a:t>['Id', '</a:t>
            </a:r>
            <a:r>
              <a:rPr lang="en-US" b="1" dirty="0" err="1">
                <a:ea typeface="+mn-lt"/>
                <a:cs typeface="+mn-lt"/>
              </a:rPr>
              <a:t>MSSubClass</a:t>
            </a:r>
            <a:r>
              <a:rPr lang="en-US" b="1" dirty="0">
                <a:ea typeface="+mn-lt"/>
                <a:cs typeface="+mn-lt"/>
              </a:rPr>
              <a:t>', '</a:t>
            </a:r>
            <a:r>
              <a:rPr lang="en-US" b="1" dirty="0" err="1">
                <a:ea typeface="+mn-lt"/>
                <a:cs typeface="+mn-lt"/>
              </a:rPr>
              <a:t>OverallCond</a:t>
            </a:r>
            <a:r>
              <a:rPr lang="en-US" b="1" dirty="0">
                <a:ea typeface="+mn-lt"/>
                <a:cs typeface="+mn-lt"/>
              </a:rPr>
              <a:t>', 'BsmtFinSF2', '</a:t>
            </a:r>
            <a:r>
              <a:rPr lang="en-US" b="1" dirty="0" err="1">
                <a:ea typeface="+mn-lt"/>
                <a:cs typeface="+mn-lt"/>
              </a:rPr>
              <a:t>LowQualFinSF</a:t>
            </a:r>
            <a:r>
              <a:rPr lang="en-US" b="1" dirty="0">
                <a:ea typeface="+mn-lt"/>
                <a:cs typeface="+mn-lt"/>
              </a:rPr>
              <a:t>', '</a:t>
            </a:r>
            <a:r>
              <a:rPr lang="en-US" b="1" dirty="0" err="1">
                <a:ea typeface="+mn-lt"/>
                <a:cs typeface="+mn-lt"/>
              </a:rPr>
              <a:t>BsmtHalfBath</a:t>
            </a:r>
            <a:r>
              <a:rPr lang="en-US" b="1" dirty="0">
                <a:ea typeface="+mn-lt"/>
                <a:cs typeface="+mn-lt"/>
              </a:rPr>
              <a:t>', '</a:t>
            </a:r>
            <a:r>
              <a:rPr lang="en-US" b="1" dirty="0" err="1">
                <a:ea typeface="+mn-lt"/>
                <a:cs typeface="+mn-lt"/>
              </a:rPr>
              <a:t>KitchenAbvGr</a:t>
            </a:r>
            <a:r>
              <a:rPr lang="en-US" b="1" dirty="0">
                <a:ea typeface="+mn-lt"/>
                <a:cs typeface="+mn-lt"/>
              </a:rPr>
              <a:t>', '</a:t>
            </a:r>
            <a:r>
              <a:rPr lang="en-US" b="1" dirty="0" err="1">
                <a:ea typeface="+mn-lt"/>
                <a:cs typeface="+mn-lt"/>
              </a:rPr>
              <a:t>EnclosedPorch</a:t>
            </a:r>
            <a:r>
              <a:rPr lang="en-US" b="1" dirty="0">
                <a:ea typeface="+mn-lt"/>
                <a:cs typeface="+mn-lt"/>
              </a:rPr>
              <a:t>', '</a:t>
            </a:r>
            <a:r>
              <a:rPr lang="en-US" b="1" dirty="0" err="1">
                <a:ea typeface="+mn-lt"/>
                <a:cs typeface="+mn-lt"/>
              </a:rPr>
              <a:t>MiscVal</a:t>
            </a:r>
            <a:r>
              <a:rPr lang="en-US" b="1" dirty="0">
                <a:ea typeface="+mn-lt"/>
                <a:cs typeface="+mn-lt"/>
              </a:rPr>
              <a:t>', '</a:t>
            </a:r>
            <a:r>
              <a:rPr lang="en-US" b="1" dirty="0" err="1">
                <a:ea typeface="+mn-lt"/>
                <a:cs typeface="+mn-lt"/>
              </a:rPr>
              <a:t>YrSold</a:t>
            </a:r>
            <a:r>
              <a:rPr lang="en-US" b="1" dirty="0">
                <a:ea typeface="+mn-lt"/>
                <a:cs typeface="+mn-lt"/>
              </a:rPr>
              <a:t>', '</a:t>
            </a:r>
            <a:r>
              <a:rPr lang="en-US" b="1" dirty="0" err="1">
                <a:ea typeface="+mn-lt"/>
                <a:cs typeface="+mn-lt"/>
              </a:rPr>
              <a:t>MSZoning_encoded</a:t>
            </a:r>
            <a:r>
              <a:rPr lang="en-US" b="1" dirty="0">
                <a:ea typeface="+mn-lt"/>
                <a:cs typeface="+mn-lt"/>
              </a:rPr>
              <a:t>', '</a:t>
            </a:r>
            <a:r>
              <a:rPr lang="en-US" b="1" dirty="0" err="1">
                <a:ea typeface="+mn-lt"/>
                <a:cs typeface="+mn-lt"/>
              </a:rPr>
              <a:t>LotShape_encoded</a:t>
            </a:r>
            <a:r>
              <a:rPr lang="en-US" b="1" dirty="0">
                <a:ea typeface="+mn-lt"/>
                <a:cs typeface="+mn-lt"/>
              </a:rPr>
              <a:t>', '</a:t>
            </a:r>
            <a:r>
              <a:rPr lang="en-US" b="1" dirty="0" err="1">
                <a:ea typeface="+mn-lt"/>
                <a:cs typeface="+mn-lt"/>
              </a:rPr>
              <a:t>LotConfig_encoded</a:t>
            </a:r>
            <a:r>
              <a:rPr lang="en-US" b="1" dirty="0">
                <a:ea typeface="+mn-lt"/>
                <a:cs typeface="+mn-lt"/>
              </a:rPr>
              <a:t>', '</a:t>
            </a:r>
            <a:r>
              <a:rPr lang="en-US" b="1" dirty="0" err="1">
                <a:ea typeface="+mn-lt"/>
                <a:cs typeface="+mn-lt"/>
              </a:rPr>
              <a:t>BldgType_encoded</a:t>
            </a:r>
            <a:r>
              <a:rPr lang="en-US" b="1" dirty="0">
                <a:ea typeface="+mn-lt"/>
                <a:cs typeface="+mn-lt"/>
              </a:rPr>
              <a:t>', '</a:t>
            </a:r>
            <a:r>
              <a:rPr lang="en-US" b="1" dirty="0" err="1">
                <a:ea typeface="+mn-lt"/>
                <a:cs typeface="+mn-lt"/>
              </a:rPr>
              <a:t>ExterQual_encoded</a:t>
            </a:r>
            <a:r>
              <a:rPr lang="en-US" b="1" dirty="0">
                <a:ea typeface="+mn-lt"/>
                <a:cs typeface="+mn-lt"/>
              </a:rPr>
              <a:t>', '</a:t>
            </a:r>
            <a:r>
              <a:rPr lang="en-US" b="1" dirty="0" err="1">
                <a:ea typeface="+mn-lt"/>
                <a:cs typeface="+mn-lt"/>
              </a:rPr>
              <a:t>BsmtQual_encoded</a:t>
            </a:r>
            <a:r>
              <a:rPr lang="en-US" b="1" dirty="0">
                <a:ea typeface="+mn-lt"/>
                <a:cs typeface="+mn-lt"/>
              </a:rPr>
              <a:t>', '</a:t>
            </a:r>
            <a:r>
              <a:rPr lang="en-US" b="1" dirty="0" err="1">
                <a:ea typeface="+mn-lt"/>
                <a:cs typeface="+mn-lt"/>
              </a:rPr>
              <a:t>BsmtExposure_encoded</a:t>
            </a:r>
            <a:r>
              <a:rPr lang="en-US" b="1" dirty="0">
                <a:ea typeface="+mn-lt"/>
                <a:cs typeface="+mn-lt"/>
              </a:rPr>
              <a:t>', 'BsmtFinType1_encoded', '</a:t>
            </a:r>
            <a:r>
              <a:rPr lang="en-US" b="1" dirty="0" err="1">
                <a:ea typeface="+mn-lt"/>
                <a:cs typeface="+mn-lt"/>
              </a:rPr>
              <a:t>Heating_encoded</a:t>
            </a:r>
            <a:r>
              <a:rPr lang="en-US" b="1" dirty="0">
                <a:ea typeface="+mn-lt"/>
                <a:cs typeface="+mn-lt"/>
              </a:rPr>
              <a:t>', '</a:t>
            </a:r>
            <a:r>
              <a:rPr lang="en-US" b="1" dirty="0" err="1">
                <a:ea typeface="+mn-lt"/>
                <a:cs typeface="+mn-lt"/>
              </a:rPr>
              <a:t>HeatingQC_encoded</a:t>
            </a:r>
            <a:r>
              <a:rPr lang="en-US" b="1" dirty="0">
                <a:ea typeface="+mn-lt"/>
                <a:cs typeface="+mn-lt"/>
              </a:rPr>
              <a:t>', '</a:t>
            </a:r>
            <a:r>
              <a:rPr lang="en-US" b="1" dirty="0" err="1">
                <a:ea typeface="+mn-lt"/>
                <a:cs typeface="+mn-lt"/>
              </a:rPr>
              <a:t>KitchenQual_encoded</a:t>
            </a:r>
            <a:r>
              <a:rPr lang="en-US" b="1" dirty="0">
                <a:ea typeface="+mn-lt"/>
                <a:cs typeface="+mn-lt"/>
              </a:rPr>
              <a:t>', '</a:t>
            </a:r>
            <a:r>
              <a:rPr lang="en-US" b="1" dirty="0" err="1">
                <a:ea typeface="+mn-lt"/>
                <a:cs typeface="+mn-lt"/>
              </a:rPr>
              <a:t>FireplaceQu_encoded</a:t>
            </a:r>
            <a:r>
              <a:rPr lang="en-US" b="1" dirty="0">
                <a:ea typeface="+mn-lt"/>
                <a:cs typeface="+mn-lt"/>
              </a:rPr>
              <a:t>', '</a:t>
            </a:r>
            <a:r>
              <a:rPr lang="en-US" b="1" dirty="0" err="1">
                <a:ea typeface="+mn-lt"/>
                <a:cs typeface="+mn-lt"/>
              </a:rPr>
              <a:t>GarageType_encoded</a:t>
            </a:r>
            <a:r>
              <a:rPr lang="en-US" b="1" dirty="0">
                <a:ea typeface="+mn-lt"/>
                <a:cs typeface="+mn-lt"/>
              </a:rPr>
              <a:t>', '</a:t>
            </a:r>
            <a:r>
              <a:rPr lang="en-US" b="1" dirty="0" err="1">
                <a:ea typeface="+mn-lt"/>
                <a:cs typeface="+mn-lt"/>
              </a:rPr>
              <a:t>GarageFinish_encoded</a:t>
            </a:r>
            <a:r>
              <a:rPr lang="en-US" b="1" dirty="0">
                <a:ea typeface="+mn-lt"/>
                <a:cs typeface="+mn-lt"/>
              </a:rPr>
              <a:t>', '</a:t>
            </a:r>
            <a:r>
              <a:rPr lang="en-US" b="1" dirty="0" err="1">
                <a:ea typeface="+mn-lt"/>
                <a:cs typeface="+mn-lt"/>
              </a:rPr>
              <a:t>Fence_encoded</a:t>
            </a:r>
            <a:r>
              <a:rPr lang="en-US" b="1" dirty="0">
                <a:ea typeface="+mn-lt"/>
                <a:cs typeface="+mn-lt"/>
              </a:rPr>
              <a:t>', '</a:t>
            </a:r>
            <a:r>
              <a:rPr lang="en-US" b="1" dirty="0" err="1">
                <a:ea typeface="+mn-lt"/>
                <a:cs typeface="+mn-lt"/>
              </a:rPr>
              <a:t>SaleType_encoded</a:t>
            </a:r>
            <a:r>
              <a:rPr lang="en-US" b="1" dirty="0">
                <a:ea typeface="+mn-lt"/>
                <a:cs typeface="+mn-lt"/>
              </a:rPr>
              <a:t>', '</a:t>
            </a:r>
            <a:r>
              <a:rPr lang="en-US" b="1" dirty="0" err="1">
                <a:ea typeface="+mn-lt"/>
                <a:cs typeface="+mn-lt"/>
              </a:rPr>
              <a:t>Id_pct_change</a:t>
            </a:r>
            <a:r>
              <a:rPr lang="en-US" b="1" dirty="0">
                <a:ea typeface="+mn-lt"/>
                <a:cs typeface="+mn-lt"/>
              </a:rPr>
              <a:t>', '</a:t>
            </a:r>
            <a:r>
              <a:rPr lang="en-US" b="1" dirty="0" err="1">
                <a:ea typeface="+mn-lt"/>
                <a:cs typeface="+mn-lt"/>
              </a:rPr>
              <a:t>MSSubClass_pct_change</a:t>
            </a:r>
            <a:r>
              <a:rPr lang="en-US" b="1" dirty="0">
                <a:ea typeface="+mn-lt"/>
                <a:cs typeface="+mn-lt"/>
              </a:rPr>
              <a:t>', '</a:t>
            </a:r>
            <a:r>
              <a:rPr lang="en-US" b="1" dirty="0" err="1">
                <a:ea typeface="+mn-lt"/>
                <a:cs typeface="+mn-lt"/>
              </a:rPr>
              <a:t>OverallCond_pct_change</a:t>
            </a:r>
            <a:r>
              <a:rPr lang="en-US" b="1" dirty="0">
                <a:ea typeface="+mn-lt"/>
                <a:cs typeface="+mn-lt"/>
              </a:rPr>
              <a:t>', '</a:t>
            </a:r>
            <a:r>
              <a:rPr lang="en-US" b="1" dirty="0" err="1">
                <a:ea typeface="+mn-lt"/>
                <a:cs typeface="+mn-lt"/>
              </a:rPr>
              <a:t>KitchenAbvGr_pct_change</a:t>
            </a:r>
            <a:r>
              <a:rPr lang="en-US" b="1" dirty="0">
                <a:ea typeface="+mn-lt"/>
                <a:cs typeface="+mn-lt"/>
              </a:rPr>
              <a:t>', '</a:t>
            </a:r>
            <a:r>
              <a:rPr lang="en-US" b="1" dirty="0" err="1">
                <a:ea typeface="+mn-lt"/>
                <a:cs typeface="+mn-lt"/>
              </a:rPr>
              <a:t>EnclosedPorch_pct_change</a:t>
            </a:r>
            <a:r>
              <a:rPr lang="en-US" b="1" dirty="0">
                <a:ea typeface="+mn-lt"/>
                <a:cs typeface="+mn-lt"/>
              </a:rPr>
              <a:t>', '</a:t>
            </a:r>
            <a:r>
              <a:rPr lang="en-US" b="1" dirty="0" err="1">
                <a:ea typeface="+mn-lt"/>
                <a:cs typeface="+mn-lt"/>
              </a:rPr>
              <a:t>ScreenPorch_pct_change</a:t>
            </a:r>
            <a:r>
              <a:rPr lang="en-US" b="1" dirty="0">
                <a:ea typeface="+mn-lt"/>
                <a:cs typeface="+mn-lt"/>
              </a:rPr>
              <a:t>', '</a:t>
            </a:r>
            <a:r>
              <a:rPr lang="en-US" b="1" dirty="0" err="1">
                <a:ea typeface="+mn-lt"/>
                <a:cs typeface="+mn-lt"/>
              </a:rPr>
              <a:t>YrSold_pct_change</a:t>
            </a:r>
            <a:r>
              <a:rPr lang="en-US" b="1" dirty="0">
                <a:ea typeface="+mn-lt"/>
                <a:cs typeface="+mn-lt"/>
              </a:rPr>
              <a:t>', '</a:t>
            </a:r>
            <a:r>
              <a:rPr lang="en-US" b="1" dirty="0" err="1">
                <a:ea typeface="+mn-lt"/>
                <a:cs typeface="+mn-lt"/>
              </a:rPr>
              <a:t>MSZoning_encoded_pct_change</a:t>
            </a:r>
            <a:r>
              <a:rPr lang="en-US" b="1" dirty="0">
                <a:ea typeface="+mn-lt"/>
                <a:cs typeface="+mn-lt"/>
              </a:rPr>
              <a:t>', '</a:t>
            </a:r>
            <a:r>
              <a:rPr lang="en-US" b="1" dirty="0" err="1">
                <a:ea typeface="+mn-lt"/>
                <a:cs typeface="+mn-lt"/>
              </a:rPr>
              <a:t>Alley_encoded_pct_change</a:t>
            </a:r>
            <a:r>
              <a:rPr lang="en-US" b="1" dirty="0">
                <a:ea typeface="+mn-lt"/>
                <a:cs typeface="+mn-lt"/>
              </a:rPr>
              <a:t>', '</a:t>
            </a:r>
            <a:r>
              <a:rPr lang="en-US" b="1" dirty="0" err="1">
                <a:ea typeface="+mn-lt"/>
                <a:cs typeface="+mn-lt"/>
              </a:rPr>
              <a:t>LotShape_encoded_pct_change</a:t>
            </a:r>
            <a:r>
              <a:rPr lang="en-US" b="1" dirty="0">
                <a:ea typeface="+mn-lt"/>
                <a:cs typeface="+mn-lt"/>
              </a:rPr>
              <a:t>', '</a:t>
            </a:r>
            <a:r>
              <a:rPr lang="en-US" b="1" dirty="0" err="1">
                <a:ea typeface="+mn-lt"/>
                <a:cs typeface="+mn-lt"/>
              </a:rPr>
              <a:t>LandContour_encoded_pct_change</a:t>
            </a:r>
            <a:r>
              <a:rPr lang="en-US" b="1" dirty="0">
                <a:ea typeface="+mn-lt"/>
                <a:cs typeface="+mn-lt"/>
              </a:rPr>
              <a:t>', '</a:t>
            </a:r>
            <a:r>
              <a:rPr lang="en-US" b="1" dirty="0" err="1">
                <a:ea typeface="+mn-lt"/>
                <a:cs typeface="+mn-lt"/>
              </a:rPr>
              <a:t>LotConfig_encoded_pct_change</a:t>
            </a:r>
            <a:r>
              <a:rPr lang="en-US" b="1" dirty="0">
                <a:ea typeface="+mn-lt"/>
                <a:cs typeface="+mn-lt"/>
              </a:rPr>
              <a:t>', '</a:t>
            </a:r>
            <a:r>
              <a:rPr lang="en-US" b="1" dirty="0" err="1">
                <a:ea typeface="+mn-lt"/>
                <a:cs typeface="+mn-lt"/>
              </a:rPr>
              <a:t>LandSlope_encoded_pct_change</a:t>
            </a:r>
            <a:r>
              <a:rPr lang="en-US" b="1" dirty="0">
                <a:ea typeface="+mn-lt"/>
                <a:cs typeface="+mn-lt"/>
              </a:rPr>
              <a:t>', '</a:t>
            </a:r>
            <a:r>
              <a:rPr lang="en-US" b="1" dirty="0" err="1">
                <a:ea typeface="+mn-lt"/>
                <a:cs typeface="+mn-lt"/>
              </a:rPr>
              <a:t>ExterQual_encoded_pct_change</a:t>
            </a:r>
            <a:r>
              <a:rPr lang="en-US" b="1" dirty="0">
                <a:ea typeface="+mn-lt"/>
                <a:cs typeface="+mn-lt"/>
              </a:rPr>
              <a:t>', '</a:t>
            </a:r>
            <a:r>
              <a:rPr lang="en-US" b="1" dirty="0" err="1">
                <a:ea typeface="+mn-lt"/>
                <a:cs typeface="+mn-lt"/>
              </a:rPr>
              <a:t>BsmtQual_encoded_pct_change</a:t>
            </a:r>
            <a:r>
              <a:rPr lang="en-US" b="1" dirty="0">
                <a:ea typeface="+mn-lt"/>
                <a:cs typeface="+mn-lt"/>
              </a:rPr>
              <a:t>', '</a:t>
            </a:r>
            <a:r>
              <a:rPr lang="en-US" b="1" dirty="0" err="1">
                <a:ea typeface="+mn-lt"/>
                <a:cs typeface="+mn-lt"/>
              </a:rPr>
              <a:t>BsmtExposure_encoded_pct_change</a:t>
            </a:r>
            <a:r>
              <a:rPr lang="en-US" b="1" dirty="0">
                <a:ea typeface="+mn-lt"/>
                <a:cs typeface="+mn-lt"/>
              </a:rPr>
              <a:t>', 'BsmtFinType1_encoded_pct_change', 'BsmtFinType2_encoded_pct_change', '</a:t>
            </a:r>
            <a:r>
              <a:rPr lang="en-US" b="1" dirty="0" err="1">
                <a:ea typeface="+mn-lt"/>
                <a:cs typeface="+mn-lt"/>
              </a:rPr>
              <a:t>Heating_encoded_pct_change</a:t>
            </a:r>
            <a:r>
              <a:rPr lang="en-US" b="1" dirty="0">
                <a:ea typeface="+mn-lt"/>
                <a:cs typeface="+mn-lt"/>
              </a:rPr>
              <a:t>', '</a:t>
            </a:r>
            <a:r>
              <a:rPr lang="en-US" b="1" dirty="0" err="1">
                <a:ea typeface="+mn-lt"/>
                <a:cs typeface="+mn-lt"/>
              </a:rPr>
              <a:t>HeatingQC_encoded_pct_change</a:t>
            </a:r>
            <a:r>
              <a:rPr lang="en-US" b="1" dirty="0">
                <a:ea typeface="+mn-lt"/>
                <a:cs typeface="+mn-lt"/>
              </a:rPr>
              <a:t>', '</a:t>
            </a:r>
            <a:r>
              <a:rPr lang="en-US" b="1" dirty="0" err="1">
                <a:ea typeface="+mn-lt"/>
                <a:cs typeface="+mn-lt"/>
              </a:rPr>
              <a:t>KitchenQual_encoded_pct_change</a:t>
            </a:r>
            <a:r>
              <a:rPr lang="en-US" b="1" dirty="0">
                <a:ea typeface="+mn-lt"/>
                <a:cs typeface="+mn-lt"/>
              </a:rPr>
              <a:t>', '</a:t>
            </a:r>
            <a:r>
              <a:rPr lang="en-US" b="1" dirty="0" err="1">
                <a:ea typeface="+mn-lt"/>
                <a:cs typeface="+mn-lt"/>
              </a:rPr>
              <a:t>FireplaceQu_encoded_pct_change</a:t>
            </a:r>
            <a:r>
              <a:rPr lang="en-US" b="1" dirty="0">
                <a:ea typeface="+mn-lt"/>
                <a:cs typeface="+mn-lt"/>
              </a:rPr>
              <a:t>', '</a:t>
            </a:r>
            <a:r>
              <a:rPr lang="en-US" b="1" dirty="0" err="1">
                <a:ea typeface="+mn-lt"/>
                <a:cs typeface="+mn-lt"/>
              </a:rPr>
              <a:t>GarageType_encoded_pct_change</a:t>
            </a:r>
            <a:r>
              <a:rPr lang="en-US" b="1" dirty="0">
                <a:ea typeface="+mn-lt"/>
                <a:cs typeface="+mn-lt"/>
              </a:rPr>
              <a:t>', '</a:t>
            </a:r>
            <a:r>
              <a:rPr lang="en-US" b="1" dirty="0" err="1">
                <a:ea typeface="+mn-lt"/>
                <a:cs typeface="+mn-lt"/>
              </a:rPr>
              <a:t>GarageFinish_encoded_pct_change</a:t>
            </a:r>
            <a:r>
              <a:rPr lang="en-US" b="1" dirty="0">
                <a:ea typeface="+mn-lt"/>
                <a:cs typeface="+mn-lt"/>
              </a:rPr>
              <a:t>', '</a:t>
            </a:r>
            <a:r>
              <a:rPr lang="en-US" b="1" dirty="0" err="1">
                <a:ea typeface="+mn-lt"/>
                <a:cs typeface="+mn-lt"/>
              </a:rPr>
              <a:t>MiscFeature_encoded_pct_change</a:t>
            </a:r>
            <a:r>
              <a:rPr lang="en-US" b="1" dirty="0">
                <a:ea typeface="+mn-lt"/>
                <a:cs typeface="+mn-lt"/>
              </a:rPr>
              <a:t>', '</a:t>
            </a:r>
            <a:r>
              <a:rPr lang="en-US" b="1" dirty="0" err="1">
                <a:ea typeface="+mn-lt"/>
                <a:cs typeface="+mn-lt"/>
              </a:rPr>
              <a:t>SaleType_encoded_pct_change</a:t>
            </a:r>
            <a:r>
              <a:rPr lang="en-US" b="1" dirty="0">
                <a:ea typeface="+mn-lt"/>
                <a:cs typeface="+mn-lt"/>
              </a:rPr>
              <a:t>']</a:t>
            </a:r>
            <a:endParaRPr lang="en-US" b="1" dirty="0"/>
          </a:p>
          <a:p>
            <a:endParaRPr lang="en-US" dirty="0"/>
          </a:p>
        </p:txBody>
      </p:sp>
    </p:spTree>
    <p:extLst>
      <p:ext uri="{BB962C8B-B14F-4D97-AF65-F5344CB8AC3E}">
        <p14:creationId xmlns:p14="http://schemas.microsoft.com/office/powerpoint/2010/main" val="1075306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A6ED-3F41-E276-6F4E-FF249EDDEC66}"/>
              </a:ext>
            </a:extLst>
          </p:cNvPr>
          <p:cNvSpPr>
            <a:spLocks noGrp="1"/>
          </p:cNvSpPr>
          <p:nvPr>
            <p:ph type="title"/>
          </p:nvPr>
        </p:nvSpPr>
        <p:spPr/>
        <p:txBody>
          <a:bodyPr>
            <a:normAutofit/>
          </a:bodyPr>
          <a:lstStyle/>
          <a:p>
            <a:r>
              <a:rPr lang="en-US" dirty="0"/>
              <a:t>TRANSLATION (CONTD)</a:t>
            </a:r>
          </a:p>
        </p:txBody>
      </p:sp>
      <p:sp>
        <p:nvSpPr>
          <p:cNvPr id="3" name="Content Placeholder 2">
            <a:extLst>
              <a:ext uri="{FF2B5EF4-FFF2-40B4-BE49-F238E27FC236}">
                <a16:creationId xmlns:a16="http://schemas.microsoft.com/office/drawing/2014/main" id="{916982B7-90F5-25D0-BA0E-D19ADF37E84D}"/>
              </a:ext>
            </a:extLst>
          </p:cNvPr>
          <p:cNvSpPr>
            <a:spLocks noGrp="1"/>
          </p:cNvSpPr>
          <p:nvPr>
            <p:ph idx="1"/>
          </p:nvPr>
        </p:nvSpPr>
        <p:spPr/>
        <p:txBody>
          <a:bodyPr vert="horz" lIns="91440" tIns="45720" rIns="91440" bIns="45720" rtlCol="0" anchor="t">
            <a:normAutofit fontScale="92500" lnSpcReduction="10000"/>
          </a:bodyPr>
          <a:lstStyle/>
          <a:p>
            <a:r>
              <a:rPr lang="en-US" b="1" dirty="0"/>
              <a:t>3. Strong Multicollinearity is </a:t>
            </a:r>
            <a:r>
              <a:rPr lang="en-US" b="1" dirty="0" err="1"/>
              <a:t>detecte</a:t>
            </a:r>
            <a:r>
              <a:rPr lang="en-US" b="1" dirty="0"/>
              <a:t> in most of the features, including features like:</a:t>
            </a:r>
            <a:endParaRPr lang="en-US" dirty="0"/>
          </a:p>
          <a:p>
            <a:r>
              <a:rPr lang="en-US" dirty="0">
                <a:latin typeface="Consolas"/>
              </a:rPr>
              <a:t>Overall Quality
Half Bath, and many more.
We will explore this deeply in </a:t>
            </a:r>
            <a:r>
              <a:rPr lang="en-US" dirty="0" err="1">
                <a:latin typeface="Consolas"/>
              </a:rPr>
              <a:t>vif</a:t>
            </a:r>
            <a:r>
              <a:rPr lang="en-US" dirty="0">
                <a:latin typeface="Consolas"/>
              </a:rPr>
              <a:t> section of data analysis.</a:t>
            </a:r>
            <a:endParaRPr lang="en-US" dirty="0"/>
          </a:p>
          <a:p>
            <a:r>
              <a:rPr lang="en-US" b="1" dirty="0"/>
              <a:t>4. Multicollinearity seems to be moderate among all other data points.</a:t>
            </a:r>
            <a:endParaRPr lang="en-US" dirty="0"/>
          </a:p>
          <a:p>
            <a:endParaRPr lang="en-US" dirty="0"/>
          </a:p>
        </p:txBody>
      </p:sp>
    </p:spTree>
    <p:extLst>
      <p:ext uri="{BB962C8B-B14F-4D97-AF65-F5344CB8AC3E}">
        <p14:creationId xmlns:p14="http://schemas.microsoft.com/office/powerpoint/2010/main" val="2974523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FC532-2C47-2E57-027F-6C8DFF824DB1}"/>
              </a:ext>
            </a:extLst>
          </p:cNvPr>
          <p:cNvSpPr>
            <a:spLocks noGrp="1"/>
          </p:cNvSpPr>
          <p:nvPr>
            <p:ph type="title"/>
          </p:nvPr>
        </p:nvSpPr>
        <p:spPr/>
        <p:txBody>
          <a:bodyPr/>
          <a:lstStyle/>
          <a:p>
            <a:r>
              <a:rPr lang="en-US" dirty="0"/>
              <a:t>TRANSLATION (CONTD)</a:t>
            </a:r>
          </a:p>
        </p:txBody>
      </p:sp>
      <p:sp>
        <p:nvSpPr>
          <p:cNvPr id="3" name="Content Placeholder 2">
            <a:extLst>
              <a:ext uri="{FF2B5EF4-FFF2-40B4-BE49-F238E27FC236}">
                <a16:creationId xmlns:a16="http://schemas.microsoft.com/office/drawing/2014/main" id="{197D25B0-90B3-F591-B064-F79865DF3F11}"/>
              </a:ext>
            </a:extLst>
          </p:cNvPr>
          <p:cNvSpPr>
            <a:spLocks noGrp="1"/>
          </p:cNvSpPr>
          <p:nvPr>
            <p:ph idx="1"/>
          </p:nvPr>
        </p:nvSpPr>
        <p:spPr/>
        <p:txBody>
          <a:bodyPr vert="horz" lIns="91440" tIns="45720" rIns="91440" bIns="45720" rtlCol="0" anchor="t">
            <a:normAutofit fontScale="92500" lnSpcReduction="20000"/>
          </a:bodyPr>
          <a:lstStyle/>
          <a:p>
            <a:r>
              <a:rPr lang="en-US" b="1" dirty="0"/>
              <a:t>Q&amp;A Answered</a:t>
            </a:r>
            <a:endParaRPr lang="en-US" dirty="0"/>
          </a:p>
          <a:p>
            <a:r>
              <a:rPr lang="en-US" dirty="0">
                <a:latin typeface="Consolas"/>
              </a:rPr>
              <a:t>   1. Most useful feature is: Overall Quallity.
    2. Features that can cause bias are: Overall Quality, Half Bath and many more.
    3. Explanatory Power of all variable: Weak to strong (due to weak, moderate and strong correlation with label).</a:t>
            </a:r>
            <a:endParaRPr lang="en-US" dirty="0"/>
          </a:p>
        </p:txBody>
      </p:sp>
    </p:spTree>
    <p:extLst>
      <p:ext uri="{BB962C8B-B14F-4D97-AF65-F5344CB8AC3E}">
        <p14:creationId xmlns:p14="http://schemas.microsoft.com/office/powerpoint/2010/main" val="3430067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82C67-30B7-9812-701E-649FFCF43BCD}"/>
              </a:ext>
            </a:extLst>
          </p:cNvPr>
          <p:cNvSpPr>
            <a:spLocks noGrp="1"/>
          </p:cNvSpPr>
          <p:nvPr>
            <p:ph type="title"/>
          </p:nvPr>
        </p:nvSpPr>
        <p:spPr/>
        <p:txBody>
          <a:bodyPr/>
          <a:lstStyle/>
          <a:p>
            <a:r>
              <a:rPr lang="en-US" b="1" dirty="0"/>
              <a:t>Data Handling Conclusion Of Correlation</a:t>
            </a:r>
            <a:endParaRPr lang="en-US" dirty="0"/>
          </a:p>
        </p:txBody>
      </p:sp>
      <p:sp>
        <p:nvSpPr>
          <p:cNvPr id="3" name="Content Placeholder 2">
            <a:extLst>
              <a:ext uri="{FF2B5EF4-FFF2-40B4-BE49-F238E27FC236}">
                <a16:creationId xmlns:a16="http://schemas.microsoft.com/office/drawing/2014/main" id="{0D5A0E16-AD48-AFBF-7263-C0CB43D5BD84}"/>
              </a:ext>
            </a:extLst>
          </p:cNvPr>
          <p:cNvSpPr>
            <a:spLocks noGrp="1"/>
          </p:cNvSpPr>
          <p:nvPr>
            <p:ph idx="1"/>
          </p:nvPr>
        </p:nvSpPr>
        <p:spPr/>
        <p:txBody>
          <a:bodyPr vert="horz" lIns="91440" tIns="45720" rIns="91440" bIns="45720" rtlCol="0" anchor="t">
            <a:normAutofit fontScale="77500" lnSpcReduction="20000"/>
          </a:bodyPr>
          <a:lstStyle/>
          <a:p>
            <a:r>
              <a:rPr lang="en-US" b="1" dirty="0"/>
              <a:t>Overall strong correlation among dataset. There seems some multicollinearity due to presence of Overall Quality, Half Bath, etcetera. We will do further </a:t>
            </a:r>
            <a:r>
              <a:rPr lang="en-US" b="1" dirty="0" err="1"/>
              <a:t>eda</a:t>
            </a:r>
            <a:r>
              <a:rPr lang="en-US" b="1" dirty="0"/>
              <a:t> before arriving at a conclusion to delete these columns.</a:t>
            </a:r>
            <a:endParaRPr lang="en-US" dirty="0"/>
          </a:p>
          <a:p>
            <a:r>
              <a:rPr lang="en-US" b="1" dirty="0"/>
              <a:t>The most useful feature is Overall Quality, apart from this, there seems modest correlation of features with label.</a:t>
            </a:r>
            <a:endParaRPr lang="en-US" dirty="0"/>
          </a:p>
          <a:p>
            <a:r>
              <a:rPr lang="en-US" b="1" dirty="0"/>
              <a:t>As a conclusion, we will do further cause and effect analysis based on skewness and distribution plots to conclude if we want to remove </a:t>
            </a:r>
            <a:r>
              <a:rPr lang="en-US" b="1" dirty="0" err="1"/>
              <a:t>multicollinarity</a:t>
            </a:r>
            <a:r>
              <a:rPr lang="en-US" b="1" dirty="0"/>
              <a:t> pairs:</a:t>
            </a:r>
            <a:endParaRPr lang="en-US" dirty="0"/>
          </a:p>
          <a:p>
            <a:r>
              <a:rPr lang="en-US" dirty="0">
                <a:latin typeface="Consolas"/>
              </a:rPr>
              <a:t>i. Half Bath
ii. </a:t>
            </a:r>
            <a:r>
              <a:rPr lang="en-US" dirty="0" err="1">
                <a:latin typeface="Consolas"/>
              </a:rPr>
              <a:t>MasVnrArea</a:t>
            </a:r>
            <a:r>
              <a:rPr lang="en-US" dirty="0">
                <a:latin typeface="Consolas"/>
              </a:rPr>
              <a:t>
iii. Total </a:t>
            </a:r>
            <a:r>
              <a:rPr lang="en-US" dirty="0" err="1">
                <a:latin typeface="Consolas"/>
              </a:rPr>
              <a:t>Bsmt</a:t>
            </a:r>
            <a:r>
              <a:rPr lang="en-US" dirty="0">
                <a:latin typeface="Consolas"/>
              </a:rPr>
              <a:t> SF, etcetera</a:t>
            </a:r>
            <a:endParaRPr lang="en-US" dirty="0"/>
          </a:p>
        </p:txBody>
      </p:sp>
    </p:spTree>
    <p:extLst>
      <p:ext uri="{BB962C8B-B14F-4D97-AF65-F5344CB8AC3E}">
        <p14:creationId xmlns:p14="http://schemas.microsoft.com/office/powerpoint/2010/main" val="659779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D812C-77CA-3C2A-4F83-C96F0FDD5E90}"/>
              </a:ext>
            </a:extLst>
          </p:cNvPr>
          <p:cNvSpPr>
            <a:spLocks noGrp="1"/>
          </p:cNvSpPr>
          <p:nvPr>
            <p:ph type="title"/>
          </p:nvPr>
        </p:nvSpPr>
        <p:spPr>
          <a:xfrm>
            <a:off x="890338" y="640080"/>
            <a:ext cx="3734014" cy="3566160"/>
          </a:xfrm>
        </p:spPr>
        <p:txBody>
          <a:bodyPr vert="horz" lIns="91440" tIns="45720" rIns="91440" bIns="45720" rtlCol="0" anchor="b">
            <a:normAutofit/>
          </a:bodyPr>
          <a:lstStyle/>
          <a:p>
            <a:pPr algn="l"/>
            <a:r>
              <a:rPr lang="en-US" sz="8000"/>
              <a:t>Box Plots</a:t>
            </a:r>
          </a:p>
        </p:txBody>
      </p:sp>
      <p:sp>
        <p:nvSpPr>
          <p:cNvPr id="12"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5AFF88"/>
          </a:solidFill>
          <a:ln w="38100" cap="rnd">
            <a:solidFill>
              <a:srgbClr val="5AFF8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335FC0-CEC3-C9EF-FAB0-485BB85C3510}"/>
              </a:ext>
            </a:extLst>
          </p:cNvPr>
          <p:cNvPicPr>
            <a:picLocks noChangeAspect="1"/>
          </p:cNvPicPr>
          <p:nvPr/>
        </p:nvPicPr>
        <p:blipFill rotWithShape="1">
          <a:blip r:embed="rId2"/>
          <a:srcRect l="2146" r="-12" b="-1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6919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08AB3D67-A123-AAD6-1186-98DDCC06F849}"/>
              </a:ext>
            </a:extLst>
          </p:cNvPr>
          <p:cNvPicPr>
            <a:picLocks noGrp="1" noChangeAspect="1"/>
          </p:cNvPicPr>
          <p:nvPr>
            <p:ph idx="1"/>
          </p:nvPr>
        </p:nvPicPr>
        <p:blipFill rotWithShape="1">
          <a:blip r:embed="rId2"/>
          <a:srcRect r="3581" b="1"/>
          <a:stretch/>
        </p:blipFill>
        <p:spPr>
          <a:xfrm>
            <a:off x="-1" y="-1"/>
            <a:ext cx="12188952" cy="6858000"/>
          </a:xfrm>
          <a:prstGeom prst="rect">
            <a:avLst/>
          </a:prstGeom>
        </p:spPr>
      </p:pic>
      <p:sp>
        <p:nvSpPr>
          <p:cNvPr id="13"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5FBEC7-E962-9F35-62F6-88BD9F8FCAFF}"/>
              </a:ext>
            </a:extLst>
          </p:cNvPr>
          <p:cNvSpPr>
            <a:spLocks noGrp="1"/>
          </p:cNvSpPr>
          <p:nvPr>
            <p:ph type="title"/>
          </p:nvPr>
        </p:nvSpPr>
        <p:spPr>
          <a:xfrm>
            <a:off x="236791" y="-125444"/>
            <a:ext cx="10908792" cy="1069848"/>
          </a:xfrm>
        </p:spPr>
        <p:txBody>
          <a:bodyPr vert="horz" lIns="91440" tIns="45720" rIns="91440" bIns="45720" rtlCol="0" anchor="ctr">
            <a:normAutofit/>
          </a:bodyPr>
          <a:lstStyle/>
          <a:p>
            <a:pPr algn="ctr"/>
            <a:r>
              <a:rPr lang="en-US" sz="6000" b="1" dirty="0"/>
              <a:t>VISUALIZATIONS</a:t>
            </a:r>
          </a:p>
        </p:txBody>
      </p:sp>
    </p:spTree>
    <p:extLst>
      <p:ext uri="{BB962C8B-B14F-4D97-AF65-F5344CB8AC3E}">
        <p14:creationId xmlns:p14="http://schemas.microsoft.com/office/powerpoint/2010/main" val="1395715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C4BB-0A13-5813-9BD3-B6B651A2C717}"/>
              </a:ext>
            </a:extLst>
          </p:cNvPr>
          <p:cNvSpPr>
            <a:spLocks noGrp="1"/>
          </p:cNvSpPr>
          <p:nvPr>
            <p:ph type="title"/>
          </p:nvPr>
        </p:nvSpPr>
        <p:spPr/>
        <p:txBody>
          <a:bodyPr/>
          <a:lstStyle/>
          <a:p>
            <a:r>
              <a:rPr lang="en-US" dirty="0"/>
              <a:t>VISUALIZATIONS (CONTD)</a:t>
            </a:r>
          </a:p>
        </p:txBody>
      </p:sp>
      <p:pic>
        <p:nvPicPr>
          <p:cNvPr id="4" name="Picture 4" descr="Chart, box and whisker chart&#10;&#10;Description automatically generated">
            <a:extLst>
              <a:ext uri="{FF2B5EF4-FFF2-40B4-BE49-F238E27FC236}">
                <a16:creationId xmlns:a16="http://schemas.microsoft.com/office/drawing/2014/main" id="{423FC4E2-53A8-7F15-C8A7-D824867DF7A4}"/>
              </a:ext>
            </a:extLst>
          </p:cNvPr>
          <p:cNvPicPr>
            <a:picLocks noGrp="1" noChangeAspect="1"/>
          </p:cNvPicPr>
          <p:nvPr>
            <p:ph idx="1"/>
          </p:nvPr>
        </p:nvPicPr>
        <p:blipFill>
          <a:blip r:embed="rId2"/>
          <a:stretch>
            <a:fillRect/>
          </a:stretch>
        </p:blipFill>
        <p:spPr>
          <a:xfrm>
            <a:off x="2180147" y="1929384"/>
            <a:ext cx="7831705" cy="4251960"/>
          </a:xfrm>
        </p:spPr>
      </p:pic>
    </p:spTree>
    <p:extLst>
      <p:ext uri="{BB962C8B-B14F-4D97-AF65-F5344CB8AC3E}">
        <p14:creationId xmlns:p14="http://schemas.microsoft.com/office/powerpoint/2010/main" val="95440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gures of houses in different position and sizes">
            <a:extLst>
              <a:ext uri="{FF2B5EF4-FFF2-40B4-BE49-F238E27FC236}">
                <a16:creationId xmlns:a16="http://schemas.microsoft.com/office/drawing/2014/main" id="{9EB0D3BE-30FF-DFB5-8B06-0BBD552A2B2F}"/>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04B749CE-879A-404B-58AC-4F402B197058}"/>
              </a:ext>
            </a:extLst>
          </p:cNvPr>
          <p:cNvSpPr>
            <a:spLocks noGrp="1"/>
          </p:cNvSpPr>
          <p:nvPr>
            <p:ph type="title"/>
          </p:nvPr>
        </p:nvSpPr>
        <p:spPr>
          <a:xfrm>
            <a:off x="640080" y="853673"/>
            <a:ext cx="4023360" cy="5004794"/>
          </a:xfrm>
        </p:spPr>
        <p:txBody>
          <a:bodyPr vert="horz" lIns="91440" tIns="45720" rIns="91440" bIns="45720" rtlCol="0">
            <a:normAutofit/>
          </a:bodyPr>
          <a:lstStyle/>
          <a:p>
            <a:r>
              <a:rPr lang="en-US" sz="7200"/>
              <a:t>Understanding problem statement</a:t>
            </a:r>
          </a:p>
        </p:txBody>
      </p:sp>
      <p:sp>
        <p:nvSpPr>
          <p:cNvPr id="3" name="Content Placeholder 2">
            <a:extLst>
              <a:ext uri="{FF2B5EF4-FFF2-40B4-BE49-F238E27FC236}">
                <a16:creationId xmlns:a16="http://schemas.microsoft.com/office/drawing/2014/main" id="{1C3CE440-2DDB-96F5-1616-266D09F9924B}"/>
              </a:ext>
            </a:extLst>
          </p:cNvPr>
          <p:cNvSpPr>
            <a:spLocks noGrp="1"/>
          </p:cNvSpPr>
          <p:nvPr>
            <p:ph idx="1"/>
          </p:nvPr>
        </p:nvSpPr>
        <p:spPr>
          <a:xfrm>
            <a:off x="5599083" y="853673"/>
            <a:ext cx="5715000" cy="5004794"/>
          </a:xfrm>
        </p:spPr>
        <p:txBody>
          <a:bodyPr vert="horz" lIns="91440" tIns="45720" rIns="91440" bIns="45720" rtlCol="0" anchor="ctr">
            <a:normAutofit/>
          </a:bodyPr>
          <a:lstStyle/>
          <a:p>
            <a:pPr marL="0" indent="0">
              <a:buNone/>
            </a:pPr>
            <a:r>
              <a:rPr lang="en-US" dirty="0"/>
              <a:t>A US BASED HOUSING COMPANY, SURPRISING HOUSING, WANTS TO EXPAND ITS BUSINESS TO AUSTRALIA. IT HAS PROVIDED 80 FEATURES FOR 1460 HOUSES AND WANTS A PREDICTIVE MODEL TO PREDICT PRICE OF HOUSES. SO THAT THEY CAN BUY LOW PRICED PROPERTIES AND SELL HIGH PRICED PROPERTIES. IN ADDITION, IT WANTS A COMPLETE MARKETING MIX MODELLING TO UNDERSTAND HOW DIFFERENT FACTORS IMPACT PRICES.</a:t>
            </a:r>
          </a:p>
          <a:p>
            <a:pPr marL="0" indent="0">
              <a:buNone/>
            </a:pPr>
            <a:r>
              <a:rPr lang="en-US" dirty="0"/>
              <a:t>OBJECTIVE: T</a:t>
            </a:r>
            <a:r>
              <a:rPr lang="en-US" dirty="0">
                <a:ea typeface="+mn-lt"/>
                <a:cs typeface="+mn-lt"/>
              </a:rPr>
              <a:t>o help the companies increase their overall revenue, profits, improving their marketing strategies and focusing on changing trends in house sales and purchases.</a:t>
            </a:r>
            <a:endParaRPr lang="en-US" dirty="0"/>
          </a:p>
        </p:txBody>
      </p:sp>
      <p:sp>
        <p:nvSpPr>
          <p:cNvPr id="20"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926AD4-61A9-00C7-D7EE-E4B87C745CFC}"/>
              </a:ext>
            </a:extLst>
          </p:cNvPr>
          <p:cNvSpPr txBox="1"/>
          <p:nvPr/>
        </p:nvSpPr>
        <p:spPr>
          <a:xfrm>
            <a:off x="957330" y="505710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Regression Based Modelling</a:t>
            </a:r>
          </a:p>
        </p:txBody>
      </p:sp>
    </p:spTree>
    <p:extLst>
      <p:ext uri="{BB962C8B-B14F-4D97-AF65-F5344CB8AC3E}">
        <p14:creationId xmlns:p14="http://schemas.microsoft.com/office/powerpoint/2010/main" val="228443093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8870-A02C-1C87-E4EC-A2C6BBDDF5D8}"/>
              </a:ext>
            </a:extLst>
          </p:cNvPr>
          <p:cNvSpPr>
            <a:spLocks noGrp="1"/>
          </p:cNvSpPr>
          <p:nvPr>
            <p:ph type="title"/>
          </p:nvPr>
        </p:nvSpPr>
        <p:spPr/>
        <p:txBody>
          <a:bodyPr/>
          <a:lstStyle/>
          <a:p>
            <a:r>
              <a:rPr lang="en-US" dirty="0"/>
              <a:t>VISUALIZATIONS (CONTD)</a:t>
            </a:r>
          </a:p>
        </p:txBody>
      </p:sp>
      <p:pic>
        <p:nvPicPr>
          <p:cNvPr id="4" name="Picture 4" descr="Chart, box and whisker chart&#10;&#10;Description automatically generated">
            <a:extLst>
              <a:ext uri="{FF2B5EF4-FFF2-40B4-BE49-F238E27FC236}">
                <a16:creationId xmlns:a16="http://schemas.microsoft.com/office/drawing/2014/main" id="{4AC3938A-91A4-3643-9C1A-38F768338017}"/>
              </a:ext>
            </a:extLst>
          </p:cNvPr>
          <p:cNvPicPr>
            <a:picLocks noGrp="1" noChangeAspect="1"/>
          </p:cNvPicPr>
          <p:nvPr>
            <p:ph idx="1"/>
          </p:nvPr>
        </p:nvPicPr>
        <p:blipFill>
          <a:blip r:embed="rId2"/>
          <a:stretch>
            <a:fillRect/>
          </a:stretch>
        </p:blipFill>
        <p:spPr>
          <a:xfrm>
            <a:off x="2180147" y="1929384"/>
            <a:ext cx="7831705" cy="4251960"/>
          </a:xfrm>
        </p:spPr>
      </p:pic>
    </p:spTree>
    <p:extLst>
      <p:ext uri="{BB962C8B-B14F-4D97-AF65-F5344CB8AC3E}">
        <p14:creationId xmlns:p14="http://schemas.microsoft.com/office/powerpoint/2010/main" val="1836861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C663244-2D04-F8FF-D9EE-443CA0F558DE}"/>
              </a:ext>
            </a:extLst>
          </p:cNvPr>
          <p:cNvSpPr>
            <a:spLocks noGrp="1"/>
          </p:cNvSpPr>
          <p:nvPr>
            <p:ph type="title"/>
          </p:nvPr>
        </p:nvSpPr>
        <p:spPr>
          <a:xfrm>
            <a:off x="635001" y="640823"/>
            <a:ext cx="3103194" cy="5583148"/>
          </a:xfrm>
        </p:spPr>
        <p:txBody>
          <a:bodyPr anchor="ctr">
            <a:normAutofit/>
          </a:bodyPr>
          <a:lstStyle/>
          <a:p>
            <a:r>
              <a:rPr lang="en-US">
                <a:solidFill>
                  <a:schemeClr val="bg1"/>
                </a:solidFill>
              </a:rPr>
              <a:t>TRANSLATION</a:t>
            </a:r>
          </a:p>
        </p:txBody>
      </p:sp>
      <p:graphicFrame>
        <p:nvGraphicFramePr>
          <p:cNvPr id="5" name="Content Placeholder 2">
            <a:extLst>
              <a:ext uri="{FF2B5EF4-FFF2-40B4-BE49-F238E27FC236}">
                <a16:creationId xmlns:a16="http://schemas.microsoft.com/office/drawing/2014/main" id="{17D2853F-E4C7-EE19-F734-33CAF33AC1DB}"/>
              </a:ext>
            </a:extLst>
          </p:cNvPr>
          <p:cNvGraphicFramePr>
            <a:graphicFrameLocks noGrp="1"/>
          </p:cNvGraphicFramePr>
          <p:nvPr>
            <p:ph idx="1"/>
            <p:extLst>
              <p:ext uri="{D42A27DB-BD31-4B8C-83A1-F6EECF244321}">
                <p14:modId xmlns:p14="http://schemas.microsoft.com/office/powerpoint/2010/main" val="356339351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3693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51A82B-A353-A095-7390-B101CDE498FF}"/>
              </a:ext>
            </a:extLst>
          </p:cNvPr>
          <p:cNvSpPr>
            <a:spLocks noGrp="1"/>
          </p:cNvSpPr>
          <p:nvPr>
            <p:ph type="title"/>
          </p:nvPr>
        </p:nvSpPr>
        <p:spPr>
          <a:xfrm>
            <a:off x="841248" y="548640"/>
            <a:ext cx="3419540" cy="5431536"/>
          </a:xfrm>
        </p:spPr>
        <p:txBody>
          <a:bodyPr>
            <a:normAutofit/>
          </a:bodyPr>
          <a:lstStyle/>
          <a:p>
            <a:r>
              <a:rPr lang="en-US" sz="6000" b="1"/>
              <a:t>Data Handling Conclusion For Outliers</a:t>
            </a:r>
            <a:endParaRPr lang="en-US" sz="6000"/>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215A80-4773-3F76-2288-0C847D1B8F01}"/>
              </a:ext>
            </a:extLst>
          </p:cNvPr>
          <p:cNvSpPr>
            <a:spLocks noGrp="1"/>
          </p:cNvSpPr>
          <p:nvPr>
            <p:ph idx="1"/>
          </p:nvPr>
        </p:nvSpPr>
        <p:spPr>
          <a:xfrm>
            <a:off x="5298595" y="552091"/>
            <a:ext cx="6052158" cy="5431536"/>
          </a:xfrm>
        </p:spPr>
        <p:txBody>
          <a:bodyPr vert="horz" lIns="91440" tIns="45720" rIns="91440" bIns="45720" rtlCol="0" anchor="ctr">
            <a:normAutofit/>
          </a:bodyPr>
          <a:lstStyle/>
          <a:p>
            <a:r>
              <a:rPr lang="en-US" b="1" dirty="0"/>
              <a:t>By studying box plots and correlation analysis, we have found that outliers are present in all the columns, hence, I am removing outliers by data points. We will do further </a:t>
            </a:r>
            <a:r>
              <a:rPr lang="en-US" b="1" dirty="0" err="1"/>
              <a:t>eda</a:t>
            </a:r>
            <a:r>
              <a:rPr lang="en-US" b="1" dirty="0"/>
              <a:t> with </a:t>
            </a:r>
            <a:r>
              <a:rPr lang="en-US" b="1" dirty="0" err="1"/>
              <a:t>vif</a:t>
            </a:r>
            <a:r>
              <a:rPr lang="en-US" b="1" dirty="0"/>
              <a:t>, </a:t>
            </a:r>
            <a:r>
              <a:rPr lang="en-US" b="1" dirty="0" err="1"/>
              <a:t>dist</a:t>
            </a:r>
            <a:r>
              <a:rPr lang="en-US" b="1" dirty="0"/>
              <a:t> plots and descriptive statistics to finally select a set of features.</a:t>
            </a:r>
            <a:endParaRPr lang="en-US" dirty="0"/>
          </a:p>
          <a:p>
            <a:pPr marL="0" indent="0">
              <a:buNone/>
            </a:pPr>
            <a:endParaRPr lang="en-US" dirty="0"/>
          </a:p>
        </p:txBody>
      </p:sp>
    </p:spTree>
    <p:extLst>
      <p:ext uri="{BB962C8B-B14F-4D97-AF65-F5344CB8AC3E}">
        <p14:creationId xmlns:p14="http://schemas.microsoft.com/office/powerpoint/2010/main" val="2326363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4FE330E4-7B64-E9F2-F7C5-ECA9597F5B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22"/>
            <a:ext cx="12191977" cy="6858022"/>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1DBBA-72A6-D5AE-5D13-785A98B63424}"/>
              </a:ext>
            </a:extLst>
          </p:cNvPr>
          <p:cNvSpPr>
            <a:spLocks noGrp="1"/>
          </p:cNvSpPr>
          <p:nvPr>
            <p:ph type="title"/>
          </p:nvPr>
        </p:nvSpPr>
        <p:spPr>
          <a:xfrm>
            <a:off x="643466" y="643467"/>
            <a:ext cx="5452529" cy="3569242"/>
          </a:xfrm>
        </p:spPr>
        <p:txBody>
          <a:bodyPr vert="horz" lIns="91440" tIns="45720" rIns="91440" bIns="45720" rtlCol="0" anchor="t">
            <a:normAutofit/>
          </a:bodyPr>
          <a:lstStyle/>
          <a:p>
            <a:pPr algn="l"/>
            <a:r>
              <a:rPr lang="en-US" sz="6600">
                <a:solidFill>
                  <a:schemeClr val="bg1"/>
                </a:solidFill>
              </a:rPr>
              <a:t>DESCRIPTIVE STATISTICS: PART 2</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225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able&#10;&#10;Description automatically generated">
            <a:extLst>
              <a:ext uri="{FF2B5EF4-FFF2-40B4-BE49-F238E27FC236}">
                <a16:creationId xmlns:a16="http://schemas.microsoft.com/office/drawing/2014/main" id="{7048FEFC-92C5-BE51-983B-32352E207B59}"/>
              </a:ext>
            </a:extLst>
          </p:cNvPr>
          <p:cNvPicPr>
            <a:picLocks noChangeAspect="1"/>
          </p:cNvPicPr>
          <p:nvPr/>
        </p:nvPicPr>
        <p:blipFill rotWithShape="1">
          <a:blip r:embed="rId2"/>
          <a:srcRect l="12604" r="549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776595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6">
            <a:extLst>
              <a:ext uri="{FF2B5EF4-FFF2-40B4-BE49-F238E27FC236}">
                <a16:creationId xmlns:a16="http://schemas.microsoft.com/office/drawing/2014/main" id="{AF2A46FC-A8BE-4771-BE51-D9123E918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16A68FB3-B8C4-164D-65E0-5D9AABD46747}"/>
              </a:ext>
            </a:extLst>
          </p:cNvPr>
          <p:cNvPicPr>
            <a:picLocks noChangeAspect="1"/>
          </p:cNvPicPr>
          <p:nvPr/>
        </p:nvPicPr>
        <p:blipFill>
          <a:blip r:embed="rId2"/>
          <a:stretch>
            <a:fillRect/>
          </a:stretch>
        </p:blipFill>
        <p:spPr>
          <a:xfrm>
            <a:off x="-954881" y="-592931"/>
            <a:ext cx="15554323" cy="6984206"/>
          </a:xfrm>
          <a:prstGeom prst="rect">
            <a:avLst/>
          </a:prstGeom>
        </p:spPr>
      </p:pic>
    </p:spTree>
    <p:extLst>
      <p:ext uri="{BB962C8B-B14F-4D97-AF65-F5344CB8AC3E}">
        <p14:creationId xmlns:p14="http://schemas.microsoft.com/office/powerpoint/2010/main" val="207743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7264A-F8A6-E10A-F64B-D3B26E70FC7A}"/>
              </a:ext>
            </a:extLst>
          </p:cNvPr>
          <p:cNvSpPr>
            <a:spLocks noGrp="1"/>
          </p:cNvSpPr>
          <p:nvPr>
            <p:ph type="title"/>
          </p:nvPr>
        </p:nvSpPr>
        <p:spPr>
          <a:xfrm>
            <a:off x="841248" y="548640"/>
            <a:ext cx="3419540" cy="5431536"/>
          </a:xfrm>
        </p:spPr>
        <p:txBody>
          <a:bodyPr>
            <a:normAutofit/>
          </a:bodyPr>
          <a:lstStyle/>
          <a:p>
            <a:pPr marL="285750" indent="-285750">
              <a:spcBef>
                <a:spcPts val="1000"/>
              </a:spcBef>
              <a:buFont typeface="Arial"/>
              <a:buChar char="•"/>
            </a:pPr>
            <a:r>
              <a:rPr lang="en-US" sz="2900" b="1">
                <a:ea typeface="+mj-lt"/>
                <a:cs typeface="+mj-lt"/>
              </a:rPr>
              <a:t>Mathematical Notation:</a:t>
            </a:r>
            <a:r>
              <a:rPr lang="en-US" sz="2900" b="1">
                <a:ea typeface="+mj-lt"/>
                <a:cs typeface="+mj-lt"/>
                <a:hlinkClick r:id="rId2"/>
              </a:rPr>
              <a:t>¶</a:t>
            </a:r>
            <a:endParaRPr lang="en-US" sz="2900">
              <a:ea typeface="+mj-lt"/>
              <a:cs typeface="+mj-lt"/>
            </a:endParaRPr>
          </a:p>
          <a:p>
            <a:endParaRPr lang="en-US" sz="2900"/>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5EBA39EA-DD86-2D7A-8AE1-18695183F2C3}"/>
              </a:ext>
            </a:extLst>
          </p:cNvPr>
          <p:cNvSpPr>
            <a:spLocks noGrp="1"/>
          </p:cNvSpPr>
          <p:nvPr>
            <p:ph idx="1"/>
          </p:nvPr>
        </p:nvSpPr>
        <p:spPr>
          <a:xfrm>
            <a:off x="5298595" y="552091"/>
            <a:ext cx="6052158" cy="5431536"/>
          </a:xfrm>
        </p:spPr>
        <p:txBody>
          <a:bodyPr vert="horz" lIns="91440" tIns="45720" rIns="91440" bIns="45720" rtlCol="0" anchor="ctr">
            <a:normAutofit/>
          </a:bodyPr>
          <a:lstStyle/>
          <a:p>
            <a:pPr>
              <a:lnSpc>
                <a:spcPct val="100000"/>
              </a:lnSpc>
            </a:pPr>
            <a:r>
              <a:rPr lang="en-US" sz="2200" b="1">
                <a:ea typeface="+mn-lt"/>
                <a:cs typeface="+mn-lt"/>
              </a:rPr>
              <a:t>Mean = sum of values/count of values</a:t>
            </a:r>
            <a:endParaRPr lang="en-US" sz="2200" b="1"/>
          </a:p>
          <a:p>
            <a:pPr>
              <a:lnSpc>
                <a:spcPct val="100000"/>
              </a:lnSpc>
            </a:pPr>
            <a:r>
              <a:rPr lang="en-US" sz="2200" b="1">
                <a:ea typeface="+mn-lt"/>
                <a:cs typeface="+mn-lt"/>
              </a:rPr>
              <a:t>std = sqrt(((value - mean of distribution)**2 / number of values ))</a:t>
            </a:r>
            <a:endParaRPr lang="en-US" sz="2200" b="1"/>
          </a:p>
          <a:p>
            <a:pPr>
              <a:lnSpc>
                <a:spcPct val="100000"/>
              </a:lnSpc>
            </a:pPr>
            <a:r>
              <a:rPr lang="en-US" sz="2200" b="1">
                <a:ea typeface="+mn-lt"/>
                <a:cs typeface="+mn-lt"/>
              </a:rPr>
              <a:t>3 quartile are measures of variance, calculated to spot the placeholder value, it returns index of the produced value. Step 1: sort the dataset</a:t>
            </a:r>
            <a:br>
              <a:rPr lang="en-US" sz="2200" b="1">
                <a:ea typeface="+mn-lt"/>
                <a:cs typeface="+mn-lt"/>
              </a:rPr>
            </a:br>
            <a:r>
              <a:rPr lang="en-US" sz="2200" b="1">
                <a:ea typeface="+mn-lt"/>
                <a:cs typeface="+mn-lt"/>
              </a:rPr>
              <a:t>Step2:</a:t>
            </a:r>
            <a:br>
              <a:rPr lang="en-US" sz="2200" b="1">
                <a:ea typeface="+mn-lt"/>
                <a:cs typeface="+mn-lt"/>
              </a:rPr>
            </a:br>
            <a:r>
              <a:rPr lang="en-US" sz="2200" b="1" err="1">
                <a:ea typeface="+mn-lt"/>
                <a:cs typeface="+mn-lt"/>
              </a:rPr>
              <a:t>i</a:t>
            </a:r>
            <a:r>
              <a:rPr lang="en-US" sz="2200" b="1">
                <a:ea typeface="+mn-lt"/>
                <a:cs typeface="+mn-lt"/>
              </a:rPr>
              <a:t>) Lower Quartile (Q1: 25% distribution) = ((number of values+1)/4)</a:t>
            </a:r>
            <a:r>
              <a:rPr lang="en-US" sz="2200" b="1" err="1">
                <a:ea typeface="+mn-lt"/>
                <a:cs typeface="+mn-lt"/>
              </a:rPr>
              <a:t>th</a:t>
            </a:r>
            <a:r>
              <a:rPr lang="en-US" sz="2200" b="1">
                <a:ea typeface="+mn-lt"/>
                <a:cs typeface="+mn-lt"/>
              </a:rPr>
              <a:t> Term</a:t>
            </a:r>
            <a:br>
              <a:rPr lang="en-US" sz="2200" b="1">
                <a:ea typeface="+mn-lt"/>
                <a:cs typeface="+mn-lt"/>
              </a:rPr>
            </a:br>
            <a:r>
              <a:rPr lang="en-US" sz="2200" b="1">
                <a:ea typeface="+mn-lt"/>
                <a:cs typeface="+mn-lt"/>
              </a:rPr>
              <a:t>ii) Middle Quartile (Q2: 50% distribution) = ((number of values +1)/2)</a:t>
            </a:r>
            <a:r>
              <a:rPr lang="en-US" sz="2200" b="1" err="1">
                <a:ea typeface="+mn-lt"/>
                <a:cs typeface="+mn-lt"/>
              </a:rPr>
              <a:t>th</a:t>
            </a:r>
            <a:r>
              <a:rPr lang="en-US" sz="2200" b="1">
                <a:ea typeface="+mn-lt"/>
                <a:cs typeface="+mn-lt"/>
              </a:rPr>
              <a:t> Term</a:t>
            </a:r>
            <a:br>
              <a:rPr lang="en-US" sz="2200" b="1">
                <a:ea typeface="+mn-lt"/>
                <a:cs typeface="+mn-lt"/>
              </a:rPr>
            </a:br>
            <a:r>
              <a:rPr lang="en-US" sz="2200" b="1">
                <a:ea typeface="+mn-lt"/>
                <a:cs typeface="+mn-lt"/>
              </a:rPr>
              <a:t>Also, know as median (central value).</a:t>
            </a:r>
            <a:br>
              <a:rPr lang="en-US" sz="2200" b="1">
                <a:ea typeface="+mn-lt"/>
                <a:cs typeface="+mn-lt"/>
              </a:rPr>
            </a:br>
            <a:r>
              <a:rPr lang="en-US" sz="2200" b="1">
                <a:ea typeface="+mn-lt"/>
                <a:cs typeface="+mn-lt"/>
              </a:rPr>
              <a:t>iii) Upper Quartile (Q3: 75% distribution) = ¾(number of values + 1)</a:t>
            </a:r>
            <a:r>
              <a:rPr lang="en-US" sz="2200" b="1" err="1">
                <a:ea typeface="+mn-lt"/>
                <a:cs typeface="+mn-lt"/>
              </a:rPr>
              <a:t>th</a:t>
            </a:r>
            <a:r>
              <a:rPr lang="en-US" sz="2200" b="1">
                <a:ea typeface="+mn-lt"/>
                <a:cs typeface="+mn-lt"/>
              </a:rPr>
              <a:t> Term</a:t>
            </a:r>
            <a:br>
              <a:rPr lang="en-US" sz="2200" b="1">
                <a:ea typeface="+mn-lt"/>
                <a:cs typeface="+mn-lt"/>
              </a:rPr>
            </a:br>
            <a:r>
              <a:rPr lang="en-US" sz="2200" b="1">
                <a:ea typeface="+mn-lt"/>
                <a:cs typeface="+mn-lt"/>
              </a:rPr>
              <a:t>iv) IQR = Upper Quartile - Lowe Quartile</a:t>
            </a:r>
            <a:endParaRPr lang="en-US" sz="2200" b="1"/>
          </a:p>
          <a:p>
            <a:pPr>
              <a:lnSpc>
                <a:spcPct val="100000"/>
              </a:lnSpc>
            </a:pPr>
            <a:r>
              <a:rPr lang="en-US" sz="2200" b="1">
                <a:ea typeface="+mn-lt"/>
                <a:cs typeface="+mn-lt"/>
              </a:rPr>
              <a:t>Range = Maximum Value - Minimum Value</a:t>
            </a:r>
            <a:endParaRPr lang="en-US" sz="2200" b="1"/>
          </a:p>
          <a:p>
            <a:pPr>
              <a:lnSpc>
                <a:spcPct val="100000"/>
              </a:lnSpc>
            </a:pPr>
            <a:r>
              <a:rPr lang="en-US" sz="2200" b="1">
                <a:ea typeface="+mn-lt"/>
                <a:cs typeface="+mn-lt"/>
              </a:rPr>
              <a:t>Skewness = (</a:t>
            </a:r>
            <a:r>
              <a:rPr lang="en-US" sz="2200" b="1" err="1">
                <a:ea typeface="+mn-lt"/>
                <a:cs typeface="+mn-lt"/>
              </a:rPr>
              <a:t>sumation</a:t>
            </a:r>
            <a:r>
              <a:rPr lang="en-US" sz="2200" b="1">
                <a:ea typeface="+mn-lt"/>
                <a:cs typeface="+mn-lt"/>
              </a:rPr>
              <a:t>(value - mean of distribution)3)/((number of values - 1) * std3)</a:t>
            </a:r>
            <a:endParaRPr lang="en-US" sz="2200" b="1"/>
          </a:p>
          <a:p>
            <a:pPr>
              <a:lnSpc>
                <a:spcPct val="100000"/>
              </a:lnSpc>
            </a:pPr>
            <a:r>
              <a:rPr lang="en-US" sz="2200" b="1">
                <a:ea typeface="+mn-lt"/>
                <a:cs typeface="+mn-lt"/>
              </a:rPr>
              <a:t>Kurtosis = number of values * ((</a:t>
            </a:r>
            <a:r>
              <a:rPr lang="en-US" sz="2200" b="1" err="1">
                <a:ea typeface="+mn-lt"/>
                <a:cs typeface="+mn-lt"/>
              </a:rPr>
              <a:t>sumation</a:t>
            </a:r>
            <a:r>
              <a:rPr lang="en-US" sz="2200" b="1">
                <a:ea typeface="+mn-lt"/>
                <a:cs typeface="+mn-lt"/>
              </a:rPr>
              <a:t>(value - mean of distribution)4) / std4)</a:t>
            </a:r>
            <a:endParaRPr lang="en-US" sz="2200" b="1"/>
          </a:p>
          <a:p>
            <a:pPr>
              <a:lnSpc>
                <a:spcPct val="100000"/>
              </a:lnSpc>
            </a:pPr>
            <a:endParaRPr lang="en-US" sz="2200"/>
          </a:p>
        </p:txBody>
      </p:sp>
    </p:spTree>
    <p:extLst>
      <p:ext uri="{BB962C8B-B14F-4D97-AF65-F5344CB8AC3E}">
        <p14:creationId xmlns:p14="http://schemas.microsoft.com/office/powerpoint/2010/main" val="2741265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B9C4-9453-F586-CF53-3C8B303EAE17}"/>
              </a:ext>
            </a:extLst>
          </p:cNvPr>
          <p:cNvSpPr>
            <a:spLocks noGrp="1"/>
          </p:cNvSpPr>
          <p:nvPr>
            <p:ph type="title"/>
          </p:nvPr>
        </p:nvSpPr>
        <p:spPr/>
        <p:txBody>
          <a:bodyPr/>
          <a:lstStyle/>
          <a:p>
            <a:r>
              <a:rPr lang="en-US" b="1" dirty="0"/>
              <a:t>Verbal Translation Of Descriptive Table And Graphic</a:t>
            </a:r>
            <a:endParaRPr lang="en-US" dirty="0"/>
          </a:p>
        </p:txBody>
      </p:sp>
      <p:sp>
        <p:nvSpPr>
          <p:cNvPr id="3" name="Content Placeholder 2">
            <a:extLst>
              <a:ext uri="{FF2B5EF4-FFF2-40B4-BE49-F238E27FC236}">
                <a16:creationId xmlns:a16="http://schemas.microsoft.com/office/drawing/2014/main" id="{5E0EA1D8-DFDC-6116-07C1-0DC614A3B4BA}"/>
              </a:ext>
            </a:extLst>
          </p:cNvPr>
          <p:cNvSpPr>
            <a:spLocks noGrp="1"/>
          </p:cNvSpPr>
          <p:nvPr>
            <p:ph idx="1"/>
          </p:nvPr>
        </p:nvSpPr>
        <p:spPr/>
        <p:txBody>
          <a:bodyPr vert="horz" lIns="91440" tIns="45720" rIns="91440" bIns="45720" rtlCol="0" anchor="t">
            <a:normAutofit/>
          </a:bodyPr>
          <a:lstStyle/>
          <a:p>
            <a:r>
              <a:rPr lang="en-US" sz="4800" b="1" dirty="0"/>
              <a:t>1. For values that are scaled </a:t>
            </a:r>
            <a:r>
              <a:rPr lang="en-US" sz="4800" b="1" dirty="0" err="1"/>
              <a:t>upto</a:t>
            </a:r>
            <a:r>
              <a:rPr lang="en-US" sz="4800" b="1" dirty="0"/>
              <a:t> 1, mean is mostly around 0 and standard deviation is comparatively low. Hence, making the data much more acceptable by algorithms to process it more accurately.</a:t>
            </a:r>
            <a:endParaRPr lang="en-US" sz="4800"/>
          </a:p>
          <a:p>
            <a:r>
              <a:rPr lang="en-US" sz="4800" b="1" dirty="0"/>
              <a:t>2. The entire dataset ranges from -1 till 755000.</a:t>
            </a:r>
            <a:endParaRPr lang="en-US" sz="4800"/>
          </a:p>
        </p:txBody>
      </p:sp>
    </p:spTree>
    <p:extLst>
      <p:ext uri="{BB962C8B-B14F-4D97-AF65-F5344CB8AC3E}">
        <p14:creationId xmlns:p14="http://schemas.microsoft.com/office/powerpoint/2010/main" val="1973440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AF10-239C-15CA-4A2A-FE9464A95887}"/>
              </a:ext>
            </a:extLst>
          </p:cNvPr>
          <p:cNvSpPr>
            <a:spLocks noGrp="1"/>
          </p:cNvSpPr>
          <p:nvPr>
            <p:ph type="title"/>
          </p:nvPr>
        </p:nvSpPr>
        <p:spPr/>
        <p:txBody>
          <a:bodyPr>
            <a:normAutofit fontScale="90000"/>
          </a:bodyPr>
          <a:lstStyle/>
          <a:p>
            <a:r>
              <a:rPr lang="en-US" b="1" dirty="0">
                <a:ea typeface="+mj-lt"/>
                <a:cs typeface="+mj-lt"/>
              </a:rPr>
              <a:t>Verbal Translation Of Descriptive Table And Graphic (CONTD)</a:t>
            </a:r>
            <a:endParaRPr lang="en-US" dirty="0">
              <a:ea typeface="+mj-lt"/>
              <a:cs typeface="+mj-lt"/>
            </a:endParaRPr>
          </a:p>
        </p:txBody>
      </p:sp>
      <p:sp>
        <p:nvSpPr>
          <p:cNvPr id="3" name="Content Placeholder 2">
            <a:extLst>
              <a:ext uri="{FF2B5EF4-FFF2-40B4-BE49-F238E27FC236}">
                <a16:creationId xmlns:a16="http://schemas.microsoft.com/office/drawing/2014/main" id="{CB6C43F5-F296-67C9-7DCA-49DA6D937D61}"/>
              </a:ext>
            </a:extLst>
          </p:cNvPr>
          <p:cNvSpPr>
            <a:spLocks noGrp="1"/>
          </p:cNvSpPr>
          <p:nvPr>
            <p:ph idx="1"/>
          </p:nvPr>
        </p:nvSpPr>
        <p:spPr/>
        <p:txBody>
          <a:bodyPr vert="horz" lIns="91440" tIns="45720" rIns="91440" bIns="45720" rtlCol="0" anchor="t">
            <a:normAutofit fontScale="55000" lnSpcReduction="20000"/>
          </a:bodyPr>
          <a:lstStyle/>
          <a:p>
            <a:r>
              <a:rPr lang="en-US" b="1" dirty="0">
                <a:ea typeface="+mn-lt"/>
                <a:cs typeface="+mn-lt"/>
              </a:rPr>
              <a:t>3. Skewness is 0 and within +/- 0.65 for:</a:t>
            </a:r>
            <a:endParaRPr lang="en-US" dirty="0">
              <a:ea typeface="+mn-lt"/>
              <a:cs typeface="+mn-lt"/>
            </a:endParaRPr>
          </a:p>
          <a:p>
            <a:r>
              <a:rPr lang="en-US" dirty="0">
                <a:latin typeface="Consolas"/>
              </a:rPr>
              <a:t>  ['Id', '</a:t>
            </a:r>
            <a:r>
              <a:rPr lang="en-US" dirty="0" err="1">
                <a:latin typeface="Consolas"/>
              </a:rPr>
              <a:t>OverallQual</a:t>
            </a:r>
            <a:r>
              <a:rPr lang="en-US" dirty="0">
                <a:latin typeface="Consolas"/>
              </a:rPr>
              <a:t>', '</a:t>
            </a:r>
            <a:r>
              <a:rPr lang="en-US" dirty="0" err="1">
                <a:latin typeface="Consolas"/>
              </a:rPr>
              <a:t>OverallCond</a:t>
            </a:r>
            <a:r>
              <a:rPr lang="en-US" dirty="0">
                <a:latin typeface="Consolas"/>
              </a:rPr>
              <a:t>', '</a:t>
            </a:r>
            <a:r>
              <a:rPr lang="en-US" dirty="0" err="1">
                <a:latin typeface="Consolas"/>
              </a:rPr>
              <a:t>YearBuilt</a:t>
            </a:r>
            <a:r>
              <a:rPr lang="en-US" dirty="0">
                <a:latin typeface="Consolas"/>
              </a:rPr>
              <a:t>', '</a:t>
            </a:r>
            <a:r>
              <a:rPr lang="en-US" dirty="0" err="1">
                <a:latin typeface="Consolas"/>
              </a:rPr>
              <a:t>YearRemodAdd</a:t>
            </a:r>
            <a:r>
              <a:rPr lang="en-US" dirty="0">
                <a:latin typeface="Consolas"/>
              </a:rPr>
              <a:t>',</a:t>
            </a:r>
            <a:br>
              <a:rPr lang="en-US" dirty="0">
                <a:latin typeface="Consolas"/>
              </a:rPr>
            </a:br>
            <a:r>
              <a:rPr lang="en-US" dirty="0">
                <a:latin typeface="Consolas"/>
              </a:rPr>
              <a:t>       '</a:t>
            </a:r>
            <a:r>
              <a:rPr lang="en-US" dirty="0" err="1">
                <a:latin typeface="Consolas"/>
              </a:rPr>
              <a:t>BsmtFullBath</a:t>
            </a:r>
            <a:r>
              <a:rPr lang="en-US" dirty="0">
                <a:latin typeface="Consolas"/>
              </a:rPr>
              <a:t>', '</a:t>
            </a:r>
            <a:r>
              <a:rPr lang="en-US" dirty="0" err="1">
                <a:latin typeface="Consolas"/>
              </a:rPr>
              <a:t>FullBath</a:t>
            </a:r>
            <a:r>
              <a:rPr lang="en-US" dirty="0">
                <a:latin typeface="Consolas"/>
              </a:rPr>
              <a:t>', '</a:t>
            </a:r>
            <a:r>
              <a:rPr lang="en-US" dirty="0" err="1">
                <a:latin typeface="Consolas"/>
              </a:rPr>
              <a:t>BedroomAbvGr</a:t>
            </a:r>
            <a:r>
              <a:rPr lang="en-US" dirty="0">
                <a:latin typeface="Consolas"/>
              </a:rPr>
              <a:t>', '</a:t>
            </a:r>
            <a:r>
              <a:rPr lang="en-US" dirty="0" err="1">
                <a:latin typeface="Consolas"/>
              </a:rPr>
              <a:t>TotRmsAbvGrd</a:t>
            </a:r>
            <a:r>
              <a:rPr lang="en-US" dirty="0">
                <a:latin typeface="Consolas"/>
              </a:rPr>
              <a:t>',</a:t>
            </a:r>
            <a:br>
              <a:rPr lang="en-US" dirty="0">
                <a:latin typeface="Consolas"/>
              </a:rPr>
            </a:br>
            <a:r>
              <a:rPr lang="en-US" dirty="0">
                <a:latin typeface="Consolas"/>
              </a:rPr>
              <a:t>       '</a:t>
            </a:r>
            <a:r>
              <a:rPr lang="en-US" dirty="0" err="1">
                <a:latin typeface="Consolas"/>
              </a:rPr>
              <a:t>GarageYrBlt</a:t>
            </a:r>
            <a:r>
              <a:rPr lang="en-US" dirty="0">
                <a:latin typeface="Consolas"/>
              </a:rPr>
              <a:t>', '</a:t>
            </a:r>
            <a:r>
              <a:rPr lang="en-US" dirty="0" err="1">
                <a:latin typeface="Consolas"/>
              </a:rPr>
              <a:t>GarageCars</a:t>
            </a:r>
            <a:r>
              <a:rPr lang="en-US" dirty="0">
                <a:latin typeface="Consolas"/>
              </a:rPr>
              <a:t>', '</a:t>
            </a:r>
            <a:r>
              <a:rPr lang="en-US" dirty="0" err="1">
                <a:latin typeface="Consolas"/>
              </a:rPr>
              <a:t>GarageArea</a:t>
            </a:r>
            <a:r>
              <a:rPr lang="en-US" dirty="0">
                <a:latin typeface="Consolas"/>
              </a:rPr>
              <a:t>', '</a:t>
            </a:r>
            <a:r>
              <a:rPr lang="en-US" dirty="0" err="1">
                <a:latin typeface="Consolas"/>
              </a:rPr>
              <a:t>MoSold</a:t>
            </a:r>
            <a:r>
              <a:rPr lang="en-US" dirty="0">
                <a:latin typeface="Consolas"/>
              </a:rPr>
              <a:t>', '</a:t>
            </a:r>
            <a:r>
              <a:rPr lang="en-US" dirty="0" err="1">
                <a:latin typeface="Consolas"/>
              </a:rPr>
              <a:t>YrSold</a:t>
            </a:r>
            <a:r>
              <a:rPr lang="en-US" dirty="0">
                <a:latin typeface="Consolas"/>
              </a:rPr>
              <a:t>',</a:t>
            </a:r>
            <a:br>
              <a:rPr lang="en-US" dirty="0">
                <a:latin typeface="Consolas"/>
              </a:rPr>
            </a:br>
            <a:r>
              <a:rPr lang="en-US" dirty="0">
                <a:latin typeface="Consolas"/>
              </a:rPr>
              <a:t>       '</a:t>
            </a:r>
            <a:r>
              <a:rPr lang="en-US" dirty="0" err="1">
                <a:latin typeface="Consolas"/>
              </a:rPr>
              <a:t>Alley_encoded</a:t>
            </a:r>
            <a:r>
              <a:rPr lang="en-US" dirty="0">
                <a:latin typeface="Consolas"/>
              </a:rPr>
              <a:t>', '</a:t>
            </a:r>
            <a:r>
              <a:rPr lang="en-US" dirty="0" err="1">
                <a:latin typeface="Consolas"/>
              </a:rPr>
              <a:t>LotShape_encoded</a:t>
            </a:r>
            <a:r>
              <a:rPr lang="en-US" dirty="0">
                <a:latin typeface="Consolas"/>
              </a:rPr>
              <a:t>', '</a:t>
            </a:r>
            <a:r>
              <a:rPr lang="en-US" dirty="0" err="1">
                <a:latin typeface="Consolas"/>
              </a:rPr>
              <a:t>Utilities_encoded</a:t>
            </a:r>
            <a:r>
              <a:rPr lang="en-US" dirty="0">
                <a:latin typeface="Consolas"/>
              </a:rPr>
              <a:t>',</a:t>
            </a:r>
            <a:br>
              <a:rPr lang="en-US" dirty="0">
                <a:latin typeface="Consolas"/>
              </a:rPr>
            </a:br>
            <a:r>
              <a:rPr lang="en-US" dirty="0">
                <a:latin typeface="Consolas"/>
              </a:rPr>
              <a:t>       '</a:t>
            </a:r>
            <a:r>
              <a:rPr lang="en-US" dirty="0" err="1">
                <a:latin typeface="Consolas"/>
              </a:rPr>
              <a:t>Neighborhood_encoded</a:t>
            </a:r>
            <a:r>
              <a:rPr lang="en-US" dirty="0">
                <a:latin typeface="Consolas"/>
              </a:rPr>
              <a:t>', '</a:t>
            </a:r>
            <a:r>
              <a:rPr lang="en-US" dirty="0" err="1">
                <a:latin typeface="Consolas"/>
              </a:rPr>
              <a:t>HouseStyle_encoded</a:t>
            </a:r>
            <a:r>
              <a:rPr lang="en-US" dirty="0">
                <a:latin typeface="Consolas"/>
              </a:rPr>
              <a:t>', 'Exterior1st_encoded',</a:t>
            </a:r>
            <a:br>
              <a:rPr lang="en-US" dirty="0">
                <a:latin typeface="Consolas"/>
              </a:rPr>
            </a:br>
            <a:r>
              <a:rPr lang="en-US" dirty="0">
                <a:latin typeface="Consolas"/>
              </a:rPr>
              <a:t>       'Exterior2nd_encoded', '</a:t>
            </a:r>
            <a:r>
              <a:rPr lang="en-US" dirty="0" err="1">
                <a:latin typeface="Consolas"/>
              </a:rPr>
              <a:t>MasVnrType_encoded</a:t>
            </a:r>
            <a:r>
              <a:rPr lang="en-US" dirty="0">
                <a:latin typeface="Consolas"/>
              </a:rPr>
              <a:t>', '</a:t>
            </a:r>
            <a:r>
              <a:rPr lang="en-US" dirty="0" err="1">
                <a:latin typeface="Consolas"/>
              </a:rPr>
              <a:t>Foundation_encoded</a:t>
            </a:r>
            <a:r>
              <a:rPr lang="en-US" dirty="0">
                <a:latin typeface="Consolas"/>
              </a:rPr>
              <a:t>',</a:t>
            </a:r>
            <a:br>
              <a:rPr lang="en-US" dirty="0">
                <a:latin typeface="Consolas"/>
              </a:rPr>
            </a:br>
            <a:r>
              <a:rPr lang="en-US" dirty="0">
                <a:latin typeface="Consolas"/>
              </a:rPr>
              <a:t>       'BsmtFinType1_encoded', '</a:t>
            </a:r>
            <a:r>
              <a:rPr lang="en-US" dirty="0" err="1">
                <a:latin typeface="Consolas"/>
              </a:rPr>
              <a:t>HeatingQC_encoded</a:t>
            </a:r>
            <a:r>
              <a:rPr lang="en-US" dirty="0">
                <a:latin typeface="Consolas"/>
              </a:rPr>
              <a:t>', '</a:t>
            </a:r>
            <a:r>
              <a:rPr lang="en-US" dirty="0" err="1">
                <a:latin typeface="Consolas"/>
              </a:rPr>
              <a:t>FireplaceQu_encoded</a:t>
            </a:r>
            <a:r>
              <a:rPr lang="en-US" dirty="0">
                <a:latin typeface="Consolas"/>
              </a:rPr>
              <a:t>',</a:t>
            </a:r>
            <a:br>
              <a:rPr lang="en-US" dirty="0">
                <a:latin typeface="Consolas"/>
              </a:rPr>
            </a:br>
            <a:r>
              <a:rPr lang="en-US" dirty="0">
                <a:latin typeface="Consolas"/>
              </a:rPr>
              <a:t>       '</a:t>
            </a:r>
            <a:r>
              <a:rPr lang="en-US" dirty="0" err="1">
                <a:latin typeface="Consolas"/>
              </a:rPr>
              <a:t>GarageFinish_encoded</a:t>
            </a:r>
            <a:r>
              <a:rPr lang="en-US" dirty="0">
                <a:latin typeface="Consolas"/>
              </a:rPr>
              <a:t>', '</a:t>
            </a:r>
            <a:r>
              <a:rPr lang="en-US" dirty="0" err="1">
                <a:latin typeface="Consolas"/>
              </a:rPr>
              <a:t>PoolQC_encoded</a:t>
            </a:r>
            <a:r>
              <a:rPr lang="en-US" dirty="0">
                <a:latin typeface="Consolas"/>
              </a:rPr>
              <a:t>', '</a:t>
            </a:r>
            <a:r>
              <a:rPr lang="en-US" dirty="0" err="1">
                <a:latin typeface="Consolas"/>
              </a:rPr>
              <a:t>Fence_encoded</a:t>
            </a:r>
            <a:r>
              <a:rPr lang="en-US" dirty="0">
                <a:latin typeface="Consolas"/>
              </a:rPr>
              <a:t>',</a:t>
            </a:r>
            <a:br>
              <a:rPr lang="en-US" dirty="0">
                <a:latin typeface="Consolas"/>
              </a:rPr>
            </a:br>
            <a:r>
              <a:rPr lang="en-US" dirty="0">
                <a:latin typeface="Consolas"/>
              </a:rPr>
              <a:t>       '</a:t>
            </a:r>
            <a:r>
              <a:rPr lang="en-US" dirty="0" err="1">
                <a:latin typeface="Consolas"/>
              </a:rPr>
              <a:t>YearBuilt_pct_change</a:t>
            </a:r>
            <a:r>
              <a:rPr lang="en-US" dirty="0">
                <a:latin typeface="Consolas"/>
              </a:rPr>
              <a:t>', '</a:t>
            </a:r>
            <a:r>
              <a:rPr lang="en-US" dirty="0" err="1">
                <a:latin typeface="Consolas"/>
              </a:rPr>
              <a:t>YearRemodAdd_pct_change</a:t>
            </a:r>
            <a:r>
              <a:rPr lang="en-US" dirty="0">
                <a:latin typeface="Consolas"/>
              </a:rPr>
              <a:t>',</a:t>
            </a:r>
            <a:br>
              <a:rPr lang="en-US" dirty="0">
                <a:latin typeface="Consolas"/>
              </a:rPr>
            </a:br>
            <a:r>
              <a:rPr lang="en-US" dirty="0">
                <a:latin typeface="Consolas"/>
              </a:rPr>
              <a:t>       '2ndFlrSF_pct_change', '</a:t>
            </a:r>
            <a:r>
              <a:rPr lang="en-US" dirty="0" err="1">
                <a:latin typeface="Consolas"/>
              </a:rPr>
              <a:t>Fireplaces_pct_change</a:t>
            </a:r>
            <a:r>
              <a:rPr lang="en-US" dirty="0">
                <a:latin typeface="Consolas"/>
              </a:rPr>
              <a:t>',</a:t>
            </a:r>
            <a:br>
              <a:rPr lang="en-US" dirty="0">
                <a:latin typeface="Consolas"/>
              </a:rPr>
            </a:br>
            <a:r>
              <a:rPr lang="en-US" dirty="0">
                <a:latin typeface="Consolas"/>
              </a:rPr>
              <a:t>       '</a:t>
            </a:r>
            <a:r>
              <a:rPr lang="en-US" dirty="0" err="1">
                <a:latin typeface="Consolas"/>
              </a:rPr>
              <a:t>GarageYrBlt_pct_change</a:t>
            </a:r>
            <a:r>
              <a:rPr lang="en-US" dirty="0">
                <a:latin typeface="Consolas"/>
              </a:rPr>
              <a:t>', '</a:t>
            </a:r>
            <a:r>
              <a:rPr lang="en-US" dirty="0" err="1">
                <a:latin typeface="Consolas"/>
              </a:rPr>
              <a:t>YrSold_pct_change</a:t>
            </a:r>
            <a:r>
              <a:rPr lang="en-US" dirty="0">
                <a:latin typeface="Consolas"/>
              </a:rPr>
              <a:t>',</a:t>
            </a:r>
            <a:br>
              <a:rPr lang="en-US" dirty="0">
                <a:latin typeface="Consolas"/>
              </a:rPr>
            </a:br>
            <a:r>
              <a:rPr lang="en-US" dirty="0">
                <a:latin typeface="Consolas"/>
              </a:rPr>
              <a:t>       '</a:t>
            </a:r>
            <a:r>
              <a:rPr lang="en-US" dirty="0" err="1">
                <a:latin typeface="Consolas"/>
              </a:rPr>
              <a:t>Street_encoded_pct_change</a:t>
            </a:r>
            <a:r>
              <a:rPr lang="en-US" dirty="0">
                <a:latin typeface="Consolas"/>
              </a:rPr>
              <a:t>', '</a:t>
            </a:r>
            <a:r>
              <a:rPr lang="en-US" dirty="0" err="1">
                <a:latin typeface="Consolas"/>
              </a:rPr>
              <a:t>Alley_encoded_pct_change</a:t>
            </a:r>
            <a:r>
              <a:rPr lang="en-US" dirty="0">
                <a:latin typeface="Consolas"/>
              </a:rPr>
              <a:t>',</a:t>
            </a:r>
            <a:br>
              <a:rPr lang="en-US" dirty="0">
                <a:latin typeface="Consolas"/>
              </a:rPr>
            </a:br>
            <a:r>
              <a:rPr lang="en-US" dirty="0">
                <a:latin typeface="Consolas"/>
              </a:rPr>
              <a:t>       '</a:t>
            </a:r>
            <a:r>
              <a:rPr lang="en-US" dirty="0" err="1">
                <a:latin typeface="Consolas"/>
              </a:rPr>
              <a:t>LotShape_encoded_pct_change</a:t>
            </a:r>
            <a:r>
              <a:rPr lang="en-US" dirty="0">
                <a:latin typeface="Consolas"/>
              </a:rPr>
              <a:t>', '</a:t>
            </a:r>
            <a:r>
              <a:rPr lang="en-US" dirty="0" err="1">
                <a:latin typeface="Consolas"/>
              </a:rPr>
              <a:t>Utilities_encoded_pct_change</a:t>
            </a:r>
            <a:r>
              <a:rPr lang="en-US" dirty="0">
                <a:latin typeface="Consolas"/>
              </a:rPr>
              <a:t>',</a:t>
            </a:r>
            <a:br>
              <a:rPr lang="en-US" dirty="0">
                <a:latin typeface="Consolas"/>
              </a:rPr>
            </a:br>
            <a:r>
              <a:rPr lang="en-US" dirty="0">
                <a:latin typeface="Consolas"/>
              </a:rPr>
              <a:t>       '</a:t>
            </a:r>
            <a:r>
              <a:rPr lang="en-US" dirty="0" err="1">
                <a:latin typeface="Consolas"/>
              </a:rPr>
              <a:t>Foundation_encoded_pct_change</a:t>
            </a:r>
            <a:r>
              <a:rPr lang="en-US" dirty="0">
                <a:latin typeface="Consolas"/>
              </a:rPr>
              <a:t>', '</a:t>
            </a:r>
            <a:r>
              <a:rPr lang="en-US" dirty="0" err="1">
                <a:latin typeface="Consolas"/>
              </a:rPr>
              <a:t>BsmtQual_encoded_pct_change</a:t>
            </a:r>
            <a:r>
              <a:rPr lang="en-US" dirty="0">
                <a:latin typeface="Consolas"/>
              </a:rPr>
              <a:t>',</a:t>
            </a:r>
            <a:br>
              <a:rPr lang="en-US" dirty="0">
                <a:latin typeface="Consolas"/>
              </a:rPr>
            </a:br>
            <a:r>
              <a:rPr lang="en-US" dirty="0">
                <a:latin typeface="Consolas"/>
              </a:rPr>
              <a:t>       '</a:t>
            </a:r>
            <a:r>
              <a:rPr lang="en-US" dirty="0" err="1">
                <a:latin typeface="Consolas"/>
              </a:rPr>
              <a:t>HeatingQC_encoded_pct_change</a:t>
            </a:r>
            <a:r>
              <a:rPr lang="en-US" dirty="0">
                <a:latin typeface="Consolas"/>
              </a:rPr>
              <a:t>', '</a:t>
            </a:r>
            <a:r>
              <a:rPr lang="en-US" dirty="0" err="1">
                <a:latin typeface="Consolas"/>
              </a:rPr>
              <a:t>CentralAir_encoded_pct_change</a:t>
            </a:r>
            <a:r>
              <a:rPr lang="en-US" dirty="0">
                <a:latin typeface="Consolas"/>
              </a:rPr>
              <a:t>',</a:t>
            </a:r>
            <a:br>
              <a:rPr lang="en-US" dirty="0">
                <a:latin typeface="Consolas"/>
              </a:rPr>
            </a:br>
            <a:r>
              <a:rPr lang="en-US" dirty="0">
                <a:latin typeface="Consolas"/>
              </a:rPr>
              <a:t>       '</a:t>
            </a:r>
            <a:r>
              <a:rPr lang="en-US" dirty="0" err="1">
                <a:latin typeface="Consolas"/>
              </a:rPr>
              <a:t>KitchenQual_encoded_pct_change</a:t>
            </a:r>
            <a:r>
              <a:rPr lang="en-US" dirty="0">
                <a:latin typeface="Consolas"/>
              </a:rPr>
              <a:t>', '</a:t>
            </a:r>
            <a:r>
              <a:rPr lang="en-US" dirty="0" err="1">
                <a:latin typeface="Consolas"/>
              </a:rPr>
              <a:t>GarageFinish_encoded_pct_change</a:t>
            </a:r>
            <a:r>
              <a:rPr lang="en-US" dirty="0">
                <a:latin typeface="Consolas"/>
              </a:rPr>
              <a:t>',</a:t>
            </a:r>
            <a:br>
              <a:rPr lang="en-US" dirty="0">
                <a:latin typeface="Consolas"/>
              </a:rPr>
            </a:br>
            <a:r>
              <a:rPr lang="en-US" dirty="0">
                <a:latin typeface="Consolas"/>
              </a:rPr>
              <a:t>       '</a:t>
            </a:r>
            <a:r>
              <a:rPr lang="en-US" dirty="0" err="1">
                <a:latin typeface="Consolas"/>
              </a:rPr>
              <a:t>PavedDrive_encoded_pct_change</a:t>
            </a:r>
            <a:r>
              <a:rPr lang="en-US" dirty="0">
                <a:latin typeface="Consolas"/>
              </a:rPr>
              <a:t>', '</a:t>
            </a:r>
            <a:r>
              <a:rPr lang="en-US" dirty="0" err="1">
                <a:latin typeface="Consolas"/>
              </a:rPr>
              <a:t>PoolQC_encoded_pct_change</a:t>
            </a:r>
            <a:r>
              <a:rPr lang="en-US" dirty="0">
                <a:latin typeface="Consolas"/>
              </a:rPr>
              <a:t>',</a:t>
            </a:r>
            <a:br>
              <a:rPr lang="en-US" dirty="0">
                <a:latin typeface="Consolas"/>
              </a:rPr>
            </a:br>
            <a:r>
              <a:rPr lang="en-US" dirty="0">
                <a:latin typeface="Consolas"/>
              </a:rPr>
              <a:t>       '</a:t>
            </a:r>
            <a:r>
              <a:rPr lang="en-US" dirty="0" err="1">
                <a:latin typeface="Consolas"/>
              </a:rPr>
              <a:t>Fence_encoded_pct_change</a:t>
            </a:r>
            <a:r>
              <a:rPr lang="en-US" dirty="0">
                <a:latin typeface="Consolas"/>
              </a:rPr>
              <a:t>']</a:t>
            </a:r>
            <a:endParaRPr lang="en-US" dirty="0"/>
          </a:p>
        </p:txBody>
      </p:sp>
    </p:spTree>
    <p:extLst>
      <p:ext uri="{BB962C8B-B14F-4D97-AF65-F5344CB8AC3E}">
        <p14:creationId xmlns:p14="http://schemas.microsoft.com/office/powerpoint/2010/main" val="3453441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7D833-4BE7-0777-E5CB-2E3EBAA2910B}"/>
              </a:ext>
            </a:extLst>
          </p:cNvPr>
          <p:cNvSpPr>
            <a:spLocks noGrp="1"/>
          </p:cNvSpPr>
          <p:nvPr>
            <p:ph type="title"/>
          </p:nvPr>
        </p:nvSpPr>
        <p:spPr/>
        <p:txBody>
          <a:bodyPr>
            <a:normAutofit fontScale="90000"/>
          </a:bodyPr>
          <a:lstStyle/>
          <a:p>
            <a:r>
              <a:rPr lang="en-US" b="1" dirty="0">
                <a:ea typeface="+mj-lt"/>
                <a:cs typeface="+mj-lt"/>
              </a:rPr>
              <a:t>Verbal Translation Of Descriptive Table And Graphic (CONTD)</a:t>
            </a:r>
            <a:endParaRPr lang="en-US" dirty="0"/>
          </a:p>
        </p:txBody>
      </p:sp>
      <p:sp>
        <p:nvSpPr>
          <p:cNvPr id="3" name="Content Placeholder 2">
            <a:extLst>
              <a:ext uri="{FF2B5EF4-FFF2-40B4-BE49-F238E27FC236}">
                <a16:creationId xmlns:a16="http://schemas.microsoft.com/office/drawing/2014/main" id="{6BDD8CDD-E1A5-7D33-01E6-BADF1DCACA49}"/>
              </a:ext>
            </a:extLst>
          </p:cNvPr>
          <p:cNvSpPr>
            <a:spLocks noGrp="1"/>
          </p:cNvSpPr>
          <p:nvPr>
            <p:ph idx="1"/>
          </p:nvPr>
        </p:nvSpPr>
        <p:spPr/>
        <p:txBody>
          <a:bodyPr vert="horz" lIns="91440" tIns="45720" rIns="91440" bIns="45720" rtlCol="0" anchor="t">
            <a:normAutofit fontScale="25000" lnSpcReduction="20000"/>
          </a:bodyPr>
          <a:lstStyle/>
          <a:p>
            <a:r>
              <a:rPr lang="en-US" b="1" dirty="0"/>
              <a:t>4. Acceptable skewness is +/- 0.65 and skewness for bell shaped curve should be 0.</a:t>
            </a:r>
            <a:endParaRPr lang="en-US" dirty="0"/>
          </a:p>
          <a:p>
            <a:r>
              <a:rPr lang="en-US" dirty="0">
                <a:latin typeface="Consolas"/>
              </a:rPr>
              <a:t>['Id', 'OverallQual', 'OverallCond', 'YearBuilt', 'YearRemodAdd',
   '</a:t>
            </a:r>
            <a:r>
              <a:rPr lang="en-US" dirty="0" err="1">
                <a:latin typeface="Consolas"/>
              </a:rPr>
              <a:t>BsmtFullBath</a:t>
            </a:r>
            <a:r>
              <a:rPr lang="en-US" dirty="0">
                <a:latin typeface="Consolas"/>
              </a:rPr>
              <a:t>', '</a:t>
            </a:r>
            <a:r>
              <a:rPr lang="en-US" dirty="0" err="1">
                <a:latin typeface="Consolas"/>
              </a:rPr>
              <a:t>FullBath</a:t>
            </a:r>
            <a:r>
              <a:rPr lang="en-US" dirty="0">
                <a:latin typeface="Consolas"/>
              </a:rPr>
              <a:t>', '</a:t>
            </a:r>
            <a:r>
              <a:rPr lang="en-US" dirty="0" err="1">
                <a:latin typeface="Consolas"/>
              </a:rPr>
              <a:t>BedroomAbvGr</a:t>
            </a:r>
            <a:r>
              <a:rPr lang="en-US" dirty="0">
                <a:latin typeface="Consolas"/>
              </a:rPr>
              <a:t>', '</a:t>
            </a:r>
            <a:r>
              <a:rPr lang="en-US" dirty="0" err="1">
                <a:latin typeface="Consolas"/>
              </a:rPr>
              <a:t>TotRmsAbvGrd</a:t>
            </a:r>
            <a:r>
              <a:rPr lang="en-US" dirty="0">
                <a:latin typeface="Consolas"/>
              </a:rPr>
              <a:t>',
   '</a:t>
            </a:r>
            <a:r>
              <a:rPr lang="en-US" dirty="0" err="1">
                <a:latin typeface="Consolas"/>
              </a:rPr>
              <a:t>GarageYrBlt</a:t>
            </a:r>
            <a:r>
              <a:rPr lang="en-US" dirty="0">
                <a:latin typeface="Consolas"/>
              </a:rPr>
              <a:t>', '</a:t>
            </a:r>
            <a:r>
              <a:rPr lang="en-US" dirty="0" err="1">
                <a:latin typeface="Consolas"/>
              </a:rPr>
              <a:t>GarageCars</a:t>
            </a:r>
            <a:r>
              <a:rPr lang="en-US" dirty="0">
                <a:latin typeface="Consolas"/>
              </a:rPr>
              <a:t>', '</a:t>
            </a:r>
            <a:r>
              <a:rPr lang="en-US" dirty="0" err="1">
                <a:latin typeface="Consolas"/>
              </a:rPr>
              <a:t>GarageArea</a:t>
            </a:r>
            <a:r>
              <a:rPr lang="en-US" dirty="0">
                <a:latin typeface="Consolas"/>
              </a:rPr>
              <a:t>', '</a:t>
            </a:r>
            <a:r>
              <a:rPr lang="en-US" dirty="0" err="1">
                <a:latin typeface="Consolas"/>
              </a:rPr>
              <a:t>MoSold</a:t>
            </a:r>
            <a:r>
              <a:rPr lang="en-US" dirty="0">
                <a:latin typeface="Consolas"/>
              </a:rPr>
              <a:t>', '</a:t>
            </a:r>
            <a:r>
              <a:rPr lang="en-US" dirty="0" err="1">
                <a:latin typeface="Consolas"/>
              </a:rPr>
              <a:t>YrSold</a:t>
            </a:r>
            <a:r>
              <a:rPr lang="en-US" dirty="0">
                <a:latin typeface="Consolas"/>
              </a:rPr>
              <a:t>',
   '</a:t>
            </a:r>
            <a:r>
              <a:rPr lang="en-US" dirty="0" err="1">
                <a:latin typeface="Consolas"/>
              </a:rPr>
              <a:t>Alley_encoded</a:t>
            </a:r>
            <a:r>
              <a:rPr lang="en-US" dirty="0">
                <a:latin typeface="Consolas"/>
              </a:rPr>
              <a:t>', '</a:t>
            </a:r>
            <a:r>
              <a:rPr lang="en-US" dirty="0" err="1">
                <a:latin typeface="Consolas"/>
              </a:rPr>
              <a:t>LotShape_encoded</a:t>
            </a:r>
            <a:r>
              <a:rPr lang="en-US" dirty="0">
                <a:latin typeface="Consolas"/>
              </a:rPr>
              <a:t>', '</a:t>
            </a:r>
            <a:r>
              <a:rPr lang="en-US" dirty="0" err="1">
                <a:latin typeface="Consolas"/>
              </a:rPr>
              <a:t>Utilities_encoded</a:t>
            </a:r>
            <a:r>
              <a:rPr lang="en-US" dirty="0">
                <a:latin typeface="Consolas"/>
              </a:rPr>
              <a:t>',
   '</a:t>
            </a:r>
            <a:r>
              <a:rPr lang="en-US" dirty="0" err="1">
                <a:latin typeface="Consolas"/>
              </a:rPr>
              <a:t>Neighborhood_encoded</a:t>
            </a:r>
            <a:r>
              <a:rPr lang="en-US" dirty="0">
                <a:latin typeface="Consolas"/>
              </a:rPr>
              <a:t>', '</a:t>
            </a:r>
            <a:r>
              <a:rPr lang="en-US" dirty="0" err="1">
                <a:latin typeface="Consolas"/>
              </a:rPr>
              <a:t>HouseStyle_encoded</a:t>
            </a:r>
            <a:r>
              <a:rPr lang="en-US" dirty="0">
                <a:latin typeface="Consolas"/>
              </a:rPr>
              <a:t>', 'Exterior1st_encoded',
   'Exterior2nd_encoded', '</a:t>
            </a:r>
            <a:r>
              <a:rPr lang="en-US" dirty="0" err="1">
                <a:latin typeface="Consolas"/>
              </a:rPr>
              <a:t>MasVnrType_encoded</a:t>
            </a:r>
            <a:r>
              <a:rPr lang="en-US" dirty="0">
                <a:latin typeface="Consolas"/>
              </a:rPr>
              <a:t>', '</a:t>
            </a:r>
            <a:r>
              <a:rPr lang="en-US" dirty="0" err="1">
                <a:latin typeface="Consolas"/>
              </a:rPr>
              <a:t>Foundation_encoded</a:t>
            </a:r>
            <a:r>
              <a:rPr lang="en-US" dirty="0">
                <a:latin typeface="Consolas"/>
              </a:rPr>
              <a:t>',
   'BsmtFinType1_encoded', '</a:t>
            </a:r>
            <a:r>
              <a:rPr lang="en-US" dirty="0" err="1">
                <a:latin typeface="Consolas"/>
              </a:rPr>
              <a:t>HeatingQC_encoded</a:t>
            </a:r>
            <a:r>
              <a:rPr lang="en-US" dirty="0">
                <a:latin typeface="Consolas"/>
              </a:rPr>
              <a:t>', '</a:t>
            </a:r>
            <a:r>
              <a:rPr lang="en-US" dirty="0" err="1">
                <a:latin typeface="Consolas"/>
              </a:rPr>
              <a:t>FireplaceQu_encoded</a:t>
            </a:r>
            <a:r>
              <a:rPr lang="en-US" dirty="0">
                <a:latin typeface="Consolas"/>
              </a:rPr>
              <a:t>',
   '</a:t>
            </a:r>
            <a:r>
              <a:rPr lang="en-US" dirty="0" err="1">
                <a:latin typeface="Consolas"/>
              </a:rPr>
              <a:t>GarageFinish_encoded</a:t>
            </a:r>
            <a:r>
              <a:rPr lang="en-US" dirty="0">
                <a:latin typeface="Consolas"/>
              </a:rPr>
              <a:t>', '</a:t>
            </a:r>
            <a:r>
              <a:rPr lang="en-US" dirty="0" err="1">
                <a:latin typeface="Consolas"/>
              </a:rPr>
              <a:t>PoolQC_encoded</a:t>
            </a:r>
            <a:r>
              <a:rPr lang="en-US" dirty="0">
                <a:latin typeface="Consolas"/>
              </a:rPr>
              <a:t>', '</a:t>
            </a:r>
            <a:r>
              <a:rPr lang="en-US" dirty="0" err="1">
                <a:latin typeface="Consolas"/>
              </a:rPr>
              <a:t>Fence_encoded</a:t>
            </a:r>
            <a:r>
              <a:rPr lang="en-US" dirty="0">
                <a:latin typeface="Consolas"/>
              </a:rPr>
              <a:t>',
   '</a:t>
            </a:r>
            <a:r>
              <a:rPr lang="en-US" dirty="0" err="1">
                <a:latin typeface="Consolas"/>
              </a:rPr>
              <a:t>YearBuilt_pct_change</a:t>
            </a:r>
            <a:r>
              <a:rPr lang="en-US" dirty="0">
                <a:latin typeface="Consolas"/>
              </a:rPr>
              <a:t>', '</a:t>
            </a:r>
            <a:r>
              <a:rPr lang="en-US" dirty="0" err="1">
                <a:latin typeface="Consolas"/>
              </a:rPr>
              <a:t>YearRemodAdd_pct_change</a:t>
            </a:r>
            <a:r>
              <a:rPr lang="en-US" dirty="0">
                <a:latin typeface="Consolas"/>
              </a:rPr>
              <a:t>',
   '2ndFlrSF_pct_change', '</a:t>
            </a:r>
            <a:r>
              <a:rPr lang="en-US" dirty="0" err="1">
                <a:latin typeface="Consolas"/>
              </a:rPr>
              <a:t>Fireplaces_pct_change</a:t>
            </a:r>
            <a:r>
              <a:rPr lang="en-US" dirty="0">
                <a:latin typeface="Consolas"/>
              </a:rPr>
              <a:t>',
   '</a:t>
            </a:r>
            <a:r>
              <a:rPr lang="en-US" dirty="0" err="1">
                <a:latin typeface="Consolas"/>
              </a:rPr>
              <a:t>GarageYrBlt_pct_change</a:t>
            </a:r>
            <a:r>
              <a:rPr lang="en-US" dirty="0">
                <a:latin typeface="Consolas"/>
              </a:rPr>
              <a:t>', '</a:t>
            </a:r>
            <a:r>
              <a:rPr lang="en-US" dirty="0" err="1">
                <a:latin typeface="Consolas"/>
              </a:rPr>
              <a:t>YrSold_pct_change</a:t>
            </a:r>
            <a:r>
              <a:rPr lang="en-US" dirty="0">
                <a:latin typeface="Consolas"/>
              </a:rPr>
              <a:t>',
   '</a:t>
            </a:r>
            <a:r>
              <a:rPr lang="en-US" dirty="0" err="1">
                <a:latin typeface="Consolas"/>
              </a:rPr>
              <a:t>Street_encoded_pct_change</a:t>
            </a:r>
            <a:r>
              <a:rPr lang="en-US" dirty="0">
                <a:latin typeface="Consolas"/>
              </a:rPr>
              <a:t>', '</a:t>
            </a:r>
            <a:r>
              <a:rPr lang="en-US" dirty="0" err="1">
                <a:latin typeface="Consolas"/>
              </a:rPr>
              <a:t>Alley_encoded_pct_change</a:t>
            </a:r>
            <a:r>
              <a:rPr lang="en-US" dirty="0">
                <a:latin typeface="Consolas"/>
              </a:rPr>
              <a:t>',
   '</a:t>
            </a:r>
            <a:r>
              <a:rPr lang="en-US" dirty="0" err="1">
                <a:latin typeface="Consolas"/>
              </a:rPr>
              <a:t>LotShape_encoded_pct_change</a:t>
            </a:r>
            <a:r>
              <a:rPr lang="en-US" dirty="0">
                <a:latin typeface="Consolas"/>
              </a:rPr>
              <a:t>', '</a:t>
            </a:r>
            <a:r>
              <a:rPr lang="en-US" dirty="0" err="1">
                <a:latin typeface="Consolas"/>
              </a:rPr>
              <a:t>Utilities_encoded_pct_change</a:t>
            </a:r>
            <a:r>
              <a:rPr lang="en-US" dirty="0">
                <a:latin typeface="Consolas"/>
              </a:rPr>
              <a:t>',
   '</a:t>
            </a:r>
            <a:r>
              <a:rPr lang="en-US" dirty="0" err="1">
                <a:latin typeface="Consolas"/>
              </a:rPr>
              <a:t>Foundation_encoded_pct_change</a:t>
            </a:r>
            <a:r>
              <a:rPr lang="en-US" dirty="0">
                <a:latin typeface="Consolas"/>
              </a:rPr>
              <a:t>', '</a:t>
            </a:r>
            <a:r>
              <a:rPr lang="en-US" dirty="0" err="1">
                <a:latin typeface="Consolas"/>
              </a:rPr>
              <a:t>BsmtQual_encoded_pct_change</a:t>
            </a:r>
            <a:r>
              <a:rPr lang="en-US" dirty="0">
                <a:latin typeface="Consolas"/>
              </a:rPr>
              <a:t>',
   '</a:t>
            </a:r>
            <a:r>
              <a:rPr lang="en-US" dirty="0" err="1">
                <a:latin typeface="Consolas"/>
              </a:rPr>
              <a:t>HeatingQC_encoded_pct_change</a:t>
            </a:r>
            <a:r>
              <a:rPr lang="en-US" dirty="0">
                <a:latin typeface="Consolas"/>
              </a:rPr>
              <a:t>', '</a:t>
            </a:r>
            <a:r>
              <a:rPr lang="en-US" dirty="0" err="1">
                <a:latin typeface="Consolas"/>
              </a:rPr>
              <a:t>CentralAir_encoded_pct_change</a:t>
            </a:r>
            <a:r>
              <a:rPr lang="en-US" dirty="0">
                <a:latin typeface="Consolas"/>
              </a:rPr>
              <a:t>',
   '</a:t>
            </a:r>
            <a:r>
              <a:rPr lang="en-US" dirty="0" err="1">
                <a:latin typeface="Consolas"/>
              </a:rPr>
              <a:t>KitchenQual_encoded_pct_change</a:t>
            </a:r>
            <a:r>
              <a:rPr lang="en-US" dirty="0">
                <a:latin typeface="Consolas"/>
              </a:rPr>
              <a:t>', '</a:t>
            </a:r>
            <a:r>
              <a:rPr lang="en-US" dirty="0" err="1">
                <a:latin typeface="Consolas"/>
              </a:rPr>
              <a:t>GarageFinish_encoded_pct_change</a:t>
            </a:r>
            <a:r>
              <a:rPr lang="en-US" dirty="0">
                <a:latin typeface="Consolas"/>
              </a:rPr>
              <a:t>',
   '</a:t>
            </a:r>
            <a:r>
              <a:rPr lang="en-US" dirty="0" err="1">
                <a:latin typeface="Consolas"/>
              </a:rPr>
              <a:t>PavedDrive_encoded_pct_change</a:t>
            </a:r>
            <a:r>
              <a:rPr lang="en-US" dirty="0">
                <a:latin typeface="Consolas"/>
              </a:rPr>
              <a:t>', '</a:t>
            </a:r>
            <a:r>
              <a:rPr lang="en-US" dirty="0" err="1">
                <a:latin typeface="Consolas"/>
              </a:rPr>
              <a:t>PoolQC_encoded_pct_change</a:t>
            </a:r>
            <a:r>
              <a:rPr lang="en-US" dirty="0">
                <a:latin typeface="Consolas"/>
              </a:rPr>
              <a:t>',
   '</a:t>
            </a:r>
            <a:r>
              <a:rPr lang="en-US" dirty="0" err="1">
                <a:latin typeface="Consolas"/>
              </a:rPr>
              <a:t>Fence_encoded_pct_change</a:t>
            </a:r>
            <a:r>
              <a:rPr lang="en-US" dirty="0">
                <a:latin typeface="Consolas"/>
              </a:rPr>
              <a:t>']</a:t>
            </a:r>
            <a:endParaRPr lang="en-US" dirty="0"/>
          </a:p>
        </p:txBody>
      </p:sp>
    </p:spTree>
    <p:extLst>
      <p:ext uri="{BB962C8B-B14F-4D97-AF65-F5344CB8AC3E}">
        <p14:creationId xmlns:p14="http://schemas.microsoft.com/office/powerpoint/2010/main" val="3377329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37555-2FEF-24EE-E0C5-B855889A4EC6}"/>
              </a:ext>
            </a:extLst>
          </p:cNvPr>
          <p:cNvSpPr>
            <a:spLocks noGrp="1"/>
          </p:cNvSpPr>
          <p:nvPr>
            <p:ph type="title"/>
          </p:nvPr>
        </p:nvSpPr>
        <p:spPr>
          <a:xfrm>
            <a:off x="630936" y="640080"/>
            <a:ext cx="4818888" cy="1481328"/>
          </a:xfrm>
        </p:spPr>
        <p:txBody>
          <a:bodyPr anchor="b">
            <a:normAutofit/>
          </a:bodyPr>
          <a:lstStyle/>
          <a:p>
            <a:pPr>
              <a:lnSpc>
                <a:spcPct val="90000"/>
              </a:lnSpc>
            </a:pPr>
            <a:r>
              <a:rPr lang="en-US" sz="4800"/>
              <a:t>EDA STEPS AND VISUALIZATION</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845BD8-8884-56E4-F18B-AF1F6730CDAC}"/>
              </a:ext>
            </a:extLst>
          </p:cNvPr>
          <p:cNvSpPr>
            <a:spLocks noGrp="1"/>
          </p:cNvSpPr>
          <p:nvPr>
            <p:ph idx="1"/>
          </p:nvPr>
        </p:nvSpPr>
        <p:spPr>
          <a:xfrm>
            <a:off x="630936" y="2660904"/>
            <a:ext cx="4818888" cy="3547872"/>
          </a:xfrm>
        </p:spPr>
        <p:txBody>
          <a:bodyPr vert="horz" lIns="91440" tIns="45720" rIns="91440" bIns="45720" rtlCol="0" anchor="t">
            <a:normAutofit/>
          </a:bodyPr>
          <a:lstStyle/>
          <a:p>
            <a:pPr marL="0" indent="0">
              <a:buNone/>
            </a:pPr>
            <a:r>
              <a:rPr lang="en-US" b="1" dirty="0"/>
              <a:t>EDA STEPS INVOLVE:</a:t>
            </a:r>
          </a:p>
          <a:p>
            <a:pPr marL="0" indent="0">
              <a:buNone/>
            </a:pPr>
            <a:endParaRPr lang="en-US"/>
          </a:p>
          <a:p>
            <a:pPr marL="0" indent="0">
              <a:buNone/>
            </a:pPr>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graphicFrame>
        <p:nvGraphicFramePr>
          <p:cNvPr id="4" name="Table 4">
            <a:extLst>
              <a:ext uri="{FF2B5EF4-FFF2-40B4-BE49-F238E27FC236}">
                <a16:creationId xmlns:a16="http://schemas.microsoft.com/office/drawing/2014/main" id="{2A5B8E7F-68A5-F2E0-68A7-5924390CB7FF}"/>
              </a:ext>
            </a:extLst>
          </p:cNvPr>
          <p:cNvGraphicFramePr>
            <a:graphicFrameLocks noGrp="1"/>
          </p:cNvGraphicFramePr>
          <p:nvPr>
            <p:extLst>
              <p:ext uri="{D42A27DB-BD31-4B8C-83A1-F6EECF244321}">
                <p14:modId xmlns:p14="http://schemas.microsoft.com/office/powerpoint/2010/main" val="3938283259"/>
              </p:ext>
            </p:extLst>
          </p:nvPr>
        </p:nvGraphicFramePr>
        <p:xfrm>
          <a:off x="6099048" y="778429"/>
          <a:ext cx="5458969" cy="5301142"/>
        </p:xfrm>
        <a:graphic>
          <a:graphicData uri="http://schemas.openxmlformats.org/drawingml/2006/table">
            <a:tbl>
              <a:tblPr firstRow="1" bandRow="1">
                <a:noFill/>
                <a:tableStyleId>{5C22544A-7EE6-4342-B048-85BDC9FD1C3A}</a:tableStyleId>
              </a:tblPr>
              <a:tblGrid>
                <a:gridCol w="2391677">
                  <a:extLst>
                    <a:ext uri="{9D8B030D-6E8A-4147-A177-3AD203B41FA5}">
                      <a16:colId xmlns:a16="http://schemas.microsoft.com/office/drawing/2014/main" val="479203500"/>
                    </a:ext>
                  </a:extLst>
                </a:gridCol>
                <a:gridCol w="3067292">
                  <a:extLst>
                    <a:ext uri="{9D8B030D-6E8A-4147-A177-3AD203B41FA5}">
                      <a16:colId xmlns:a16="http://schemas.microsoft.com/office/drawing/2014/main" val="4247383356"/>
                    </a:ext>
                  </a:extLst>
                </a:gridCol>
              </a:tblGrid>
              <a:tr h="5301142">
                <a:tc>
                  <a:txBody>
                    <a:bodyPr/>
                    <a:lstStyle/>
                    <a:p>
                      <a:pPr marL="0" marR="0" lvl="0" indent="0" algn="l">
                        <a:lnSpc>
                          <a:spcPct val="110000"/>
                        </a:lnSpc>
                        <a:spcBef>
                          <a:spcPts val="1000"/>
                        </a:spcBef>
                        <a:spcAft>
                          <a:spcPts val="0"/>
                        </a:spcAft>
                        <a:buNone/>
                      </a:pPr>
                      <a:r>
                        <a:rPr lang="en-US" sz="2800" b="1" i="0" u="none" strike="noStrike" cap="none" spc="0" noProof="0">
                          <a:solidFill>
                            <a:schemeClr val="tx1"/>
                          </a:solidFill>
                          <a:latin typeface="The Hand Bold"/>
                        </a:rPr>
                        <a:t>HEAD VIEW OF DATA</a:t>
                      </a:r>
                    </a:p>
                    <a:p>
                      <a:pPr marL="0" marR="0" lvl="0" indent="0" algn="l">
                        <a:lnSpc>
                          <a:spcPct val="110000"/>
                        </a:lnSpc>
                        <a:spcBef>
                          <a:spcPts val="1000"/>
                        </a:spcBef>
                        <a:spcAft>
                          <a:spcPts val="0"/>
                        </a:spcAft>
                        <a:buNone/>
                      </a:pPr>
                      <a:r>
                        <a:rPr lang="en-US" sz="2800" b="1" i="0" u="none" strike="noStrike" cap="none" spc="0" noProof="0">
                          <a:solidFill>
                            <a:schemeClr val="tx1"/>
                          </a:solidFill>
                          <a:latin typeface="The Hand Bold"/>
                        </a:rPr>
                        <a:t>TAIL VIEW OF DATA</a:t>
                      </a:r>
                    </a:p>
                    <a:p>
                      <a:pPr marL="0" marR="0" lvl="0" indent="0" algn="l">
                        <a:lnSpc>
                          <a:spcPct val="110000"/>
                        </a:lnSpc>
                        <a:spcBef>
                          <a:spcPts val="1000"/>
                        </a:spcBef>
                        <a:spcAft>
                          <a:spcPts val="0"/>
                        </a:spcAft>
                        <a:buNone/>
                      </a:pPr>
                      <a:r>
                        <a:rPr lang="en-US" sz="2800" b="1" i="0" u="none" strike="noStrike" cap="none" spc="0" noProof="0">
                          <a:solidFill>
                            <a:schemeClr val="tx1"/>
                          </a:solidFill>
                          <a:latin typeface="The Hand Bold"/>
                        </a:rPr>
                        <a:t>SAMPLE VIEW OF DATA</a:t>
                      </a:r>
                    </a:p>
                    <a:p>
                      <a:pPr marL="0" marR="0" lvl="0" indent="0" algn="l">
                        <a:lnSpc>
                          <a:spcPct val="110000"/>
                        </a:lnSpc>
                        <a:spcBef>
                          <a:spcPts val="1000"/>
                        </a:spcBef>
                        <a:spcAft>
                          <a:spcPts val="0"/>
                        </a:spcAft>
                        <a:buNone/>
                      </a:pPr>
                      <a:r>
                        <a:rPr lang="en-US" sz="2800" b="1" i="0" u="none" strike="noStrike" cap="none" spc="0" noProof="0">
                          <a:solidFill>
                            <a:schemeClr val="tx1"/>
                          </a:solidFill>
                          <a:latin typeface="The Hand Bold"/>
                        </a:rPr>
                        <a:t>GROUPBY EXPLORATION</a:t>
                      </a:r>
                    </a:p>
                    <a:p>
                      <a:pPr marL="0" marR="0" lvl="0" indent="0" algn="l">
                        <a:lnSpc>
                          <a:spcPct val="110000"/>
                        </a:lnSpc>
                        <a:spcBef>
                          <a:spcPts val="1000"/>
                        </a:spcBef>
                        <a:spcAft>
                          <a:spcPts val="0"/>
                        </a:spcAft>
                        <a:buNone/>
                      </a:pPr>
                      <a:r>
                        <a:rPr lang="en-US" sz="2800" b="1" i="0" u="none" strike="noStrike" cap="none" spc="0" noProof="0">
                          <a:solidFill>
                            <a:schemeClr val="tx1"/>
                          </a:solidFill>
                          <a:latin typeface="The Hand Bold"/>
                        </a:rPr>
                        <a:t>DESCRIPTIVE STATISTICS</a:t>
                      </a:r>
                    </a:p>
                    <a:p>
                      <a:pPr marL="0" marR="0" lvl="0" indent="0" algn="l">
                        <a:lnSpc>
                          <a:spcPct val="110000"/>
                        </a:lnSpc>
                        <a:spcBef>
                          <a:spcPts val="1000"/>
                        </a:spcBef>
                        <a:spcAft>
                          <a:spcPts val="0"/>
                        </a:spcAft>
                        <a:buNone/>
                      </a:pPr>
                      <a:r>
                        <a:rPr lang="en-US" sz="2800" b="1" i="0" u="none" strike="noStrike" cap="none" spc="0" noProof="0">
                          <a:solidFill>
                            <a:schemeClr val="tx1"/>
                          </a:solidFill>
                          <a:latin typeface="The Hand Bold"/>
                        </a:rPr>
                        <a:t>SCATTER PLOTS</a:t>
                      </a:r>
                      <a:endParaRPr lang="en-US" sz="2800" b="1" cap="none" spc="0">
                        <a:solidFill>
                          <a:schemeClr val="tx1"/>
                        </a:solidFill>
                      </a:endParaRPr>
                    </a:p>
                  </a:txBody>
                  <a:tcPr marL="0" marR="129718" marT="51887" marB="389154">
                    <a:lnL w="12700" cmpd="sng">
                      <a:noFill/>
                    </a:lnL>
                    <a:lnR w="12700" cmpd="sng">
                      <a:noFill/>
                    </a:lnR>
                    <a:lnT w="28575" cap="flat" cmpd="sng" algn="ctr">
                      <a:solidFill>
                        <a:schemeClr val="tx1"/>
                      </a:solidFill>
                      <a:prstDash val="solid"/>
                    </a:lnT>
                    <a:lnB w="38100" cmpd="sng">
                      <a:noFill/>
                    </a:lnB>
                    <a:noFill/>
                  </a:tcPr>
                </a:tc>
                <a:tc>
                  <a:txBody>
                    <a:bodyPr/>
                    <a:lstStyle/>
                    <a:p>
                      <a:r>
                        <a:rPr lang="en-US" sz="2800" b="1" cap="none" spc="0">
                          <a:solidFill>
                            <a:schemeClr val="tx1"/>
                          </a:solidFill>
                        </a:rPr>
                        <a:t>CORRELATION ANALYSIS</a:t>
                      </a:r>
                    </a:p>
                    <a:p>
                      <a:pPr lvl="0">
                        <a:buNone/>
                      </a:pPr>
                      <a:endParaRPr lang="en-US" sz="2800" b="1" cap="none" spc="0">
                        <a:solidFill>
                          <a:schemeClr val="tx1"/>
                        </a:solidFill>
                      </a:endParaRPr>
                    </a:p>
                    <a:p>
                      <a:pPr lvl="0">
                        <a:buNone/>
                      </a:pPr>
                      <a:r>
                        <a:rPr lang="en-US" sz="2800" b="1" cap="none" spc="0">
                          <a:solidFill>
                            <a:schemeClr val="tx1"/>
                          </a:solidFill>
                        </a:rPr>
                        <a:t>BOX PLOTS EXPLORATION</a:t>
                      </a:r>
                    </a:p>
                    <a:p>
                      <a:pPr lvl="0">
                        <a:buNone/>
                      </a:pPr>
                      <a:endParaRPr lang="en-US" sz="2800" b="1" cap="none" spc="0">
                        <a:solidFill>
                          <a:schemeClr val="tx1"/>
                        </a:solidFill>
                      </a:endParaRPr>
                    </a:p>
                    <a:p>
                      <a:pPr lvl="0">
                        <a:buNone/>
                      </a:pPr>
                      <a:r>
                        <a:rPr lang="en-US" sz="2800" b="1" cap="none" spc="0">
                          <a:solidFill>
                            <a:schemeClr val="tx1"/>
                          </a:solidFill>
                        </a:rPr>
                        <a:t>DESCRIPTIVE STATISTICS</a:t>
                      </a:r>
                    </a:p>
                    <a:p>
                      <a:pPr lvl="0">
                        <a:buNone/>
                      </a:pPr>
                      <a:endParaRPr lang="en-US" sz="2800" b="1" cap="none" spc="0">
                        <a:solidFill>
                          <a:schemeClr val="tx1"/>
                        </a:solidFill>
                      </a:endParaRPr>
                    </a:p>
                    <a:p>
                      <a:pPr lvl="0">
                        <a:buNone/>
                      </a:pPr>
                      <a:r>
                        <a:rPr lang="en-US" sz="2800" b="1" cap="none" spc="0">
                          <a:solidFill>
                            <a:schemeClr val="tx1"/>
                          </a:solidFill>
                        </a:rPr>
                        <a:t>DISTRIBUTION PLOTS</a:t>
                      </a:r>
                    </a:p>
                  </a:txBody>
                  <a:tcPr marL="0" marR="129718" marT="51887" marB="389154">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299371235"/>
                  </a:ext>
                </a:extLst>
              </a:tr>
            </a:tbl>
          </a:graphicData>
        </a:graphic>
      </p:graphicFrame>
    </p:spTree>
    <p:extLst>
      <p:ext uri="{BB962C8B-B14F-4D97-AF65-F5344CB8AC3E}">
        <p14:creationId xmlns:p14="http://schemas.microsoft.com/office/powerpoint/2010/main" val="1261456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8D44-9117-EAC9-60A4-606DBB3ECF62}"/>
              </a:ext>
            </a:extLst>
          </p:cNvPr>
          <p:cNvSpPr>
            <a:spLocks noGrp="1"/>
          </p:cNvSpPr>
          <p:nvPr>
            <p:ph type="title"/>
          </p:nvPr>
        </p:nvSpPr>
        <p:spPr/>
        <p:txBody>
          <a:bodyPr>
            <a:normAutofit fontScale="90000"/>
          </a:bodyPr>
          <a:lstStyle/>
          <a:p>
            <a:r>
              <a:rPr lang="en-US" b="1" dirty="0">
                <a:ea typeface="+mj-lt"/>
                <a:cs typeface="+mj-lt"/>
              </a:rPr>
              <a:t>Verbal Translation Of Descriptive Table And Graphic (CONTD)</a:t>
            </a:r>
            <a:endParaRPr lang="en-US" dirty="0"/>
          </a:p>
        </p:txBody>
      </p:sp>
      <p:sp>
        <p:nvSpPr>
          <p:cNvPr id="3" name="Content Placeholder 2">
            <a:extLst>
              <a:ext uri="{FF2B5EF4-FFF2-40B4-BE49-F238E27FC236}">
                <a16:creationId xmlns:a16="http://schemas.microsoft.com/office/drawing/2014/main" id="{60E34358-634F-0593-AAB8-B4B8247EC980}"/>
              </a:ext>
            </a:extLst>
          </p:cNvPr>
          <p:cNvSpPr>
            <a:spLocks noGrp="1"/>
          </p:cNvSpPr>
          <p:nvPr>
            <p:ph idx="1"/>
          </p:nvPr>
        </p:nvSpPr>
        <p:spPr>
          <a:xfrm>
            <a:off x="838200" y="1929384"/>
            <a:ext cx="10515600" cy="4680584"/>
          </a:xfrm>
        </p:spPr>
        <p:txBody>
          <a:bodyPr vert="horz" lIns="91440" tIns="45720" rIns="91440" bIns="45720" rtlCol="0" anchor="t">
            <a:noAutofit/>
          </a:bodyPr>
          <a:lstStyle/>
          <a:p>
            <a:r>
              <a:rPr lang="en-US" sz="2000" b="1" dirty="0"/>
              <a:t>5. </a:t>
            </a:r>
            <a:r>
              <a:rPr lang="en-US" sz="2000" b="1" dirty="0" err="1"/>
              <a:t>Kutosis</a:t>
            </a:r>
            <a:r>
              <a:rPr lang="en-US" sz="2000" b="1" dirty="0"/>
              <a:t> is </a:t>
            </a:r>
            <a:r>
              <a:rPr lang="en-US" sz="2000" b="1" dirty="0" err="1"/>
              <a:t>upto</a:t>
            </a:r>
            <a:r>
              <a:rPr lang="en-US" sz="2000" b="1" dirty="0"/>
              <a:t> 3 for most dataset, indicating platykurtic curves:</a:t>
            </a:r>
            <a:endParaRPr lang="en-US" sz="2000" b="1"/>
          </a:p>
          <a:p>
            <a:r>
              <a:rPr lang="en-US" sz="1000" dirty="0">
                <a:latin typeface="Consolas"/>
              </a:rPr>
              <a:t>['Id', 'MSSubClass', 'OverallQual', 'OverallCond', 'YearBuilt',
   '</a:t>
            </a:r>
            <a:r>
              <a:rPr lang="en-US" sz="1000" dirty="0" err="1">
                <a:latin typeface="Consolas"/>
              </a:rPr>
              <a:t>YearRemodAdd</a:t>
            </a:r>
            <a:r>
              <a:rPr lang="en-US" sz="1000" dirty="0">
                <a:latin typeface="Consolas"/>
              </a:rPr>
              <a:t>', '</a:t>
            </a:r>
            <a:r>
              <a:rPr lang="en-US" sz="1000" dirty="0" err="1">
                <a:latin typeface="Consolas"/>
              </a:rPr>
              <a:t>BsmtUnfSF</a:t>
            </a:r>
            <a:r>
              <a:rPr lang="en-US" sz="1000" dirty="0">
                <a:latin typeface="Consolas"/>
              </a:rPr>
              <a:t>', '2ndFlrSF', '</a:t>
            </a:r>
            <a:r>
              <a:rPr lang="en-US" sz="1000" dirty="0" err="1">
                <a:latin typeface="Consolas"/>
              </a:rPr>
              <a:t>BsmtFullBath</a:t>
            </a:r>
            <a:r>
              <a:rPr lang="en-US" sz="1000" dirty="0">
                <a:latin typeface="Consolas"/>
              </a:rPr>
              <a:t>', '</a:t>
            </a:r>
            <a:r>
              <a:rPr lang="en-US" sz="1000" dirty="0" err="1">
                <a:latin typeface="Consolas"/>
              </a:rPr>
              <a:t>FullBath</a:t>
            </a:r>
            <a:r>
              <a:rPr lang="en-US" sz="1000" dirty="0">
                <a:latin typeface="Consolas"/>
              </a:rPr>
              <a:t>',
   '</a:t>
            </a:r>
            <a:r>
              <a:rPr lang="en-US" sz="1000" dirty="0" err="1">
                <a:latin typeface="Consolas"/>
              </a:rPr>
              <a:t>HalfBath</a:t>
            </a:r>
            <a:r>
              <a:rPr lang="en-US" sz="1000" dirty="0">
                <a:latin typeface="Consolas"/>
              </a:rPr>
              <a:t>', '</a:t>
            </a:r>
            <a:r>
              <a:rPr lang="en-US" sz="1000" dirty="0" err="1">
                <a:latin typeface="Consolas"/>
              </a:rPr>
              <a:t>BedroomAbvGr</a:t>
            </a:r>
            <a:r>
              <a:rPr lang="en-US" sz="1000" dirty="0">
                <a:latin typeface="Consolas"/>
              </a:rPr>
              <a:t>', '</a:t>
            </a:r>
            <a:r>
              <a:rPr lang="en-US" sz="1000" dirty="0" err="1">
                <a:latin typeface="Consolas"/>
              </a:rPr>
              <a:t>TotRmsAbvGrd</a:t>
            </a:r>
            <a:r>
              <a:rPr lang="en-US" sz="1000" dirty="0">
                <a:latin typeface="Consolas"/>
              </a:rPr>
              <a:t>', 'Fireplaces', '</a:t>
            </a:r>
            <a:r>
              <a:rPr lang="en-US" sz="1000" dirty="0" err="1">
                <a:latin typeface="Consolas"/>
              </a:rPr>
              <a:t>GarageYrBlt</a:t>
            </a:r>
            <a:r>
              <a:rPr lang="en-US" sz="1000" dirty="0">
                <a:latin typeface="Consolas"/>
              </a:rPr>
              <a:t>',
   '</a:t>
            </a:r>
            <a:r>
              <a:rPr lang="en-US" sz="1000" dirty="0" err="1">
                <a:latin typeface="Consolas"/>
              </a:rPr>
              <a:t>GarageCars</a:t>
            </a:r>
            <a:r>
              <a:rPr lang="en-US" sz="1000" dirty="0">
                <a:latin typeface="Consolas"/>
              </a:rPr>
              <a:t>', '</a:t>
            </a:r>
            <a:r>
              <a:rPr lang="en-US" sz="1000" dirty="0" err="1">
                <a:latin typeface="Consolas"/>
              </a:rPr>
              <a:t>GarageArea</a:t>
            </a:r>
            <a:r>
              <a:rPr lang="en-US" sz="1000" dirty="0">
                <a:latin typeface="Consolas"/>
              </a:rPr>
              <a:t>', '</a:t>
            </a:r>
            <a:r>
              <a:rPr lang="en-US" sz="1000" dirty="0" err="1">
                <a:latin typeface="Consolas"/>
              </a:rPr>
              <a:t>WoodDeckSF</a:t>
            </a:r>
            <a:r>
              <a:rPr lang="en-US" sz="1000" dirty="0">
                <a:latin typeface="Consolas"/>
              </a:rPr>
              <a:t>', '</a:t>
            </a:r>
            <a:r>
              <a:rPr lang="en-US" sz="1000" dirty="0" err="1">
                <a:latin typeface="Consolas"/>
              </a:rPr>
              <a:t>MoSold</a:t>
            </a:r>
            <a:r>
              <a:rPr lang="en-US" sz="1000" dirty="0">
                <a:latin typeface="Consolas"/>
              </a:rPr>
              <a:t>', '</a:t>
            </a:r>
            <a:r>
              <a:rPr lang="en-US" sz="1000" dirty="0" err="1">
                <a:latin typeface="Consolas"/>
              </a:rPr>
              <a:t>YrSold</a:t>
            </a:r>
            <a:r>
              <a:rPr lang="en-US" sz="1000" dirty="0">
                <a:latin typeface="Consolas"/>
              </a:rPr>
              <a:t>',
   '</a:t>
            </a:r>
            <a:r>
              <a:rPr lang="en-US" sz="1000" dirty="0" err="1">
                <a:latin typeface="Consolas"/>
              </a:rPr>
              <a:t>Alley_encoded</a:t>
            </a:r>
            <a:r>
              <a:rPr lang="en-US" sz="1000" dirty="0">
                <a:latin typeface="Consolas"/>
              </a:rPr>
              <a:t>', '</a:t>
            </a:r>
            <a:r>
              <a:rPr lang="en-US" sz="1000" dirty="0" err="1">
                <a:latin typeface="Consolas"/>
              </a:rPr>
              <a:t>LotShape_encoded</a:t>
            </a:r>
            <a:r>
              <a:rPr lang="en-US" sz="1000" dirty="0">
                <a:latin typeface="Consolas"/>
              </a:rPr>
              <a:t>', '</a:t>
            </a:r>
            <a:r>
              <a:rPr lang="en-US" sz="1000" dirty="0" err="1">
                <a:latin typeface="Consolas"/>
              </a:rPr>
              <a:t>Utilities_encoded</a:t>
            </a:r>
            <a:r>
              <a:rPr lang="en-US" sz="1000" dirty="0">
                <a:latin typeface="Consolas"/>
              </a:rPr>
              <a:t>',
   '</a:t>
            </a:r>
            <a:r>
              <a:rPr lang="en-US" sz="1000" dirty="0" err="1">
                <a:latin typeface="Consolas"/>
              </a:rPr>
              <a:t>LotConfig_encoded</a:t>
            </a:r>
            <a:r>
              <a:rPr lang="en-US" sz="1000" dirty="0">
                <a:latin typeface="Consolas"/>
              </a:rPr>
              <a:t>', '</a:t>
            </a:r>
            <a:r>
              <a:rPr lang="en-US" sz="1000" dirty="0" err="1">
                <a:latin typeface="Consolas"/>
              </a:rPr>
              <a:t>Neighborhood_encoded</a:t>
            </a:r>
            <a:r>
              <a:rPr lang="en-US" sz="1000" dirty="0">
                <a:latin typeface="Consolas"/>
              </a:rPr>
              <a:t>', '</a:t>
            </a:r>
            <a:r>
              <a:rPr lang="en-US" sz="1000" dirty="0" err="1">
                <a:latin typeface="Consolas"/>
              </a:rPr>
              <a:t>HouseStyle_encoded</a:t>
            </a:r>
            <a:r>
              <a:rPr lang="en-US" sz="1000" dirty="0">
                <a:latin typeface="Consolas"/>
              </a:rPr>
              <a:t>',
   '</a:t>
            </a:r>
            <a:r>
              <a:rPr lang="en-US" sz="1000" dirty="0" err="1">
                <a:latin typeface="Consolas"/>
              </a:rPr>
              <a:t>RoofStyle_encoded</a:t>
            </a:r>
            <a:r>
              <a:rPr lang="en-US" sz="1000" dirty="0">
                <a:latin typeface="Consolas"/>
              </a:rPr>
              <a:t>', 'Exterior1st_encoded', 'Exterior2nd_encoded',
   '</a:t>
            </a:r>
            <a:r>
              <a:rPr lang="en-US" sz="1000" dirty="0" err="1">
                <a:latin typeface="Consolas"/>
              </a:rPr>
              <a:t>MasVnrType_encoded</a:t>
            </a:r>
            <a:r>
              <a:rPr lang="en-US" sz="1000" dirty="0">
                <a:latin typeface="Consolas"/>
              </a:rPr>
              <a:t>', '</a:t>
            </a:r>
            <a:r>
              <a:rPr lang="en-US" sz="1000" dirty="0" err="1">
                <a:latin typeface="Consolas"/>
              </a:rPr>
              <a:t>Foundation_encoded</a:t>
            </a:r>
            <a:r>
              <a:rPr lang="en-US" sz="1000" dirty="0">
                <a:latin typeface="Consolas"/>
              </a:rPr>
              <a:t>', '</a:t>
            </a:r>
            <a:r>
              <a:rPr lang="en-US" sz="1000" dirty="0" err="1">
                <a:latin typeface="Consolas"/>
              </a:rPr>
              <a:t>BsmtQual_encoded</a:t>
            </a:r>
            <a:r>
              <a:rPr lang="en-US" sz="1000" dirty="0">
                <a:latin typeface="Consolas"/>
              </a:rPr>
              <a:t>',
   '</a:t>
            </a:r>
            <a:r>
              <a:rPr lang="en-US" sz="1000" dirty="0" err="1">
                <a:latin typeface="Consolas"/>
              </a:rPr>
              <a:t>BsmtExposure_encoded</a:t>
            </a:r>
            <a:r>
              <a:rPr lang="en-US" sz="1000" dirty="0">
                <a:latin typeface="Consolas"/>
              </a:rPr>
              <a:t>', 'BsmtFinType1_encoded', '</a:t>
            </a:r>
            <a:r>
              <a:rPr lang="en-US" sz="1000" dirty="0" err="1">
                <a:latin typeface="Consolas"/>
              </a:rPr>
              <a:t>HeatingQC_encoded</a:t>
            </a:r>
            <a:r>
              <a:rPr lang="en-US" sz="1000" dirty="0">
                <a:latin typeface="Consolas"/>
              </a:rPr>
              <a:t>',
   '</a:t>
            </a:r>
            <a:r>
              <a:rPr lang="en-US" sz="1000" dirty="0" err="1">
                <a:latin typeface="Consolas"/>
              </a:rPr>
              <a:t>KitchenQual_encoded</a:t>
            </a:r>
            <a:r>
              <a:rPr lang="en-US" sz="1000" dirty="0">
                <a:latin typeface="Consolas"/>
              </a:rPr>
              <a:t>', '</a:t>
            </a:r>
            <a:r>
              <a:rPr lang="en-US" sz="1000" dirty="0" err="1">
                <a:latin typeface="Consolas"/>
              </a:rPr>
              <a:t>FireplaceQu_encoded</a:t>
            </a:r>
            <a:r>
              <a:rPr lang="en-US" sz="1000" dirty="0">
                <a:latin typeface="Consolas"/>
              </a:rPr>
              <a:t>', '</a:t>
            </a:r>
            <a:r>
              <a:rPr lang="en-US" sz="1000" dirty="0" err="1">
                <a:latin typeface="Consolas"/>
              </a:rPr>
              <a:t>GarageType_encoded</a:t>
            </a:r>
            <a:r>
              <a:rPr lang="en-US" sz="1000" dirty="0">
                <a:latin typeface="Consolas"/>
              </a:rPr>
              <a:t>',
   '</a:t>
            </a:r>
            <a:r>
              <a:rPr lang="en-US" sz="1000" dirty="0" err="1">
                <a:latin typeface="Consolas"/>
              </a:rPr>
              <a:t>GarageFinish_encoded</a:t>
            </a:r>
            <a:r>
              <a:rPr lang="en-US" sz="1000" dirty="0">
                <a:latin typeface="Consolas"/>
              </a:rPr>
              <a:t>', '</a:t>
            </a:r>
            <a:r>
              <a:rPr lang="en-US" sz="1000" dirty="0" err="1">
                <a:latin typeface="Consolas"/>
              </a:rPr>
              <a:t>PoolQC_encoded</a:t>
            </a:r>
            <a:r>
              <a:rPr lang="en-US" sz="1000" dirty="0">
                <a:latin typeface="Consolas"/>
              </a:rPr>
              <a:t>', '</a:t>
            </a:r>
            <a:r>
              <a:rPr lang="en-US" sz="1000" dirty="0" err="1">
                <a:latin typeface="Consolas"/>
              </a:rPr>
              <a:t>Fence_encoded</a:t>
            </a:r>
            <a:r>
              <a:rPr lang="en-US" sz="1000" dirty="0">
                <a:latin typeface="Consolas"/>
              </a:rPr>
              <a:t>',
   '</a:t>
            </a:r>
            <a:r>
              <a:rPr lang="en-US" sz="1000" dirty="0" err="1">
                <a:latin typeface="Consolas"/>
              </a:rPr>
              <a:t>YearBuilt_pct_change</a:t>
            </a:r>
            <a:r>
              <a:rPr lang="en-US" sz="1000" dirty="0">
                <a:latin typeface="Consolas"/>
              </a:rPr>
              <a:t>', '</a:t>
            </a:r>
            <a:r>
              <a:rPr lang="en-US" sz="1000" dirty="0" err="1">
                <a:latin typeface="Consolas"/>
              </a:rPr>
              <a:t>YearRemodAdd_pct_change</a:t>
            </a:r>
            <a:r>
              <a:rPr lang="en-US" sz="1000" dirty="0">
                <a:latin typeface="Consolas"/>
              </a:rPr>
              <a:t>',
   '2ndFlrSF_pct_change', '</a:t>
            </a:r>
            <a:r>
              <a:rPr lang="en-US" sz="1000" dirty="0" err="1">
                <a:latin typeface="Consolas"/>
              </a:rPr>
              <a:t>BsmtFullBath_pct_change</a:t>
            </a:r>
            <a:r>
              <a:rPr lang="en-US" sz="1000" dirty="0">
                <a:latin typeface="Consolas"/>
              </a:rPr>
              <a:t>', '</a:t>
            </a:r>
            <a:r>
              <a:rPr lang="en-US" sz="1000" dirty="0" err="1">
                <a:latin typeface="Consolas"/>
              </a:rPr>
              <a:t>FullBath_pct_change</a:t>
            </a:r>
            <a:r>
              <a:rPr lang="en-US" sz="1000" dirty="0">
                <a:latin typeface="Consolas"/>
              </a:rPr>
              <a:t>',
   '</a:t>
            </a:r>
            <a:r>
              <a:rPr lang="en-US" sz="1000" dirty="0" err="1">
                <a:latin typeface="Consolas"/>
              </a:rPr>
              <a:t>HalfBath_pct_change</a:t>
            </a:r>
            <a:r>
              <a:rPr lang="en-US" sz="1000" dirty="0">
                <a:latin typeface="Consolas"/>
              </a:rPr>
              <a:t>', '</a:t>
            </a:r>
            <a:r>
              <a:rPr lang="en-US" sz="1000" dirty="0" err="1">
                <a:latin typeface="Consolas"/>
              </a:rPr>
              <a:t>TotRmsAbvGrd_pct_change</a:t>
            </a:r>
            <a:r>
              <a:rPr lang="en-US" sz="1000" dirty="0">
                <a:latin typeface="Consolas"/>
              </a:rPr>
              <a:t>',
   '</a:t>
            </a:r>
            <a:r>
              <a:rPr lang="en-US" sz="1000" dirty="0" err="1">
                <a:latin typeface="Consolas"/>
              </a:rPr>
              <a:t>Fireplaces_pct_change</a:t>
            </a:r>
            <a:r>
              <a:rPr lang="en-US" sz="1000" dirty="0">
                <a:latin typeface="Consolas"/>
              </a:rPr>
              <a:t>', '</a:t>
            </a:r>
            <a:r>
              <a:rPr lang="en-US" sz="1000" dirty="0" err="1">
                <a:latin typeface="Consolas"/>
              </a:rPr>
              <a:t>GarageYrBlt_pct_change</a:t>
            </a:r>
            <a:r>
              <a:rPr lang="en-US" sz="1000" dirty="0">
                <a:latin typeface="Consolas"/>
              </a:rPr>
              <a:t>',
   '</a:t>
            </a:r>
            <a:r>
              <a:rPr lang="en-US" sz="1000" dirty="0" err="1">
                <a:latin typeface="Consolas"/>
              </a:rPr>
              <a:t>GarageCars_pct_change</a:t>
            </a:r>
            <a:r>
              <a:rPr lang="en-US" sz="1000" dirty="0">
                <a:latin typeface="Consolas"/>
              </a:rPr>
              <a:t>', '3SsnPorch_pct_change', '</a:t>
            </a:r>
            <a:r>
              <a:rPr lang="en-US" sz="1000" dirty="0" err="1">
                <a:latin typeface="Consolas"/>
              </a:rPr>
              <a:t>YrSold_pct_change</a:t>
            </a:r>
            <a:r>
              <a:rPr lang="en-US" sz="1000" dirty="0">
                <a:latin typeface="Consolas"/>
              </a:rPr>
              <a:t>',
   '</a:t>
            </a:r>
            <a:r>
              <a:rPr lang="en-US" sz="1000" dirty="0" err="1">
                <a:latin typeface="Consolas"/>
              </a:rPr>
              <a:t>Alley_encoded_pct_change</a:t>
            </a:r>
            <a:r>
              <a:rPr lang="en-US" sz="1000" dirty="0">
                <a:latin typeface="Consolas"/>
              </a:rPr>
              <a:t>', '</a:t>
            </a:r>
            <a:r>
              <a:rPr lang="en-US" sz="1000" dirty="0" err="1">
                <a:latin typeface="Consolas"/>
              </a:rPr>
              <a:t>LotShape_encoded_pct_change</a:t>
            </a:r>
            <a:r>
              <a:rPr lang="en-US" sz="1000" dirty="0">
                <a:latin typeface="Consolas"/>
              </a:rPr>
              <a:t>',
   '</a:t>
            </a:r>
            <a:r>
              <a:rPr lang="en-US" sz="1000" dirty="0" err="1">
                <a:latin typeface="Consolas"/>
              </a:rPr>
              <a:t>Utilities_encoded_pct_change</a:t>
            </a:r>
            <a:r>
              <a:rPr lang="en-US" sz="1000" dirty="0">
                <a:latin typeface="Consolas"/>
              </a:rPr>
              <a:t>', '</a:t>
            </a:r>
            <a:r>
              <a:rPr lang="en-US" sz="1000" dirty="0" err="1">
                <a:latin typeface="Consolas"/>
              </a:rPr>
              <a:t>LotConfig_encoded_pct_change</a:t>
            </a:r>
            <a:r>
              <a:rPr lang="en-US" sz="1000" dirty="0">
                <a:latin typeface="Consolas"/>
              </a:rPr>
              <a:t>',
   '</a:t>
            </a:r>
            <a:r>
              <a:rPr lang="en-US" sz="1000" dirty="0" err="1">
                <a:latin typeface="Consolas"/>
              </a:rPr>
              <a:t>BldgType_encoded_pct_change</a:t>
            </a:r>
            <a:r>
              <a:rPr lang="en-US" sz="1000" dirty="0">
                <a:latin typeface="Consolas"/>
              </a:rPr>
              <a:t>', '</a:t>
            </a:r>
            <a:r>
              <a:rPr lang="en-US" sz="1000" dirty="0" err="1">
                <a:latin typeface="Consolas"/>
              </a:rPr>
              <a:t>HouseStyle_encoded_pct_change</a:t>
            </a:r>
            <a:r>
              <a:rPr lang="en-US" sz="1000" dirty="0">
                <a:latin typeface="Consolas"/>
              </a:rPr>
              <a:t>',
   '</a:t>
            </a:r>
            <a:r>
              <a:rPr lang="en-US" sz="1000" dirty="0" err="1">
                <a:latin typeface="Consolas"/>
              </a:rPr>
              <a:t>RoofStyle_encoded_pct_change</a:t>
            </a:r>
            <a:r>
              <a:rPr lang="en-US" sz="1000" dirty="0">
                <a:latin typeface="Consolas"/>
              </a:rPr>
              <a:t>', '</a:t>
            </a:r>
            <a:r>
              <a:rPr lang="en-US" sz="1000" dirty="0" err="1">
                <a:latin typeface="Consolas"/>
              </a:rPr>
              <a:t>MasVnrType_encoded_pct_change</a:t>
            </a:r>
            <a:r>
              <a:rPr lang="en-US" sz="1000" dirty="0">
                <a:latin typeface="Consolas"/>
              </a:rPr>
              <a:t>',
   '</a:t>
            </a:r>
            <a:r>
              <a:rPr lang="en-US" sz="1000" dirty="0" err="1">
                <a:latin typeface="Consolas"/>
              </a:rPr>
              <a:t>Foundation_encoded_pct_change</a:t>
            </a:r>
            <a:r>
              <a:rPr lang="en-US" sz="1000" dirty="0">
                <a:latin typeface="Consolas"/>
              </a:rPr>
              <a:t>', '</a:t>
            </a:r>
            <a:r>
              <a:rPr lang="en-US" sz="1000" dirty="0" err="1">
                <a:latin typeface="Consolas"/>
              </a:rPr>
              <a:t>BsmtQual_encoded_pct_change</a:t>
            </a:r>
            <a:r>
              <a:rPr lang="en-US" sz="1000" dirty="0">
                <a:latin typeface="Consolas"/>
              </a:rPr>
              <a:t>',
   '</a:t>
            </a:r>
            <a:r>
              <a:rPr lang="en-US" sz="1000" dirty="0" err="1">
                <a:latin typeface="Consolas"/>
              </a:rPr>
              <a:t>BsmtExposure_encoded_pct_change</a:t>
            </a:r>
            <a:r>
              <a:rPr lang="en-US" sz="1000" dirty="0">
                <a:latin typeface="Consolas"/>
              </a:rPr>
              <a:t>', 'BsmtFinType1_encoded_pct_change',
   '</a:t>
            </a:r>
            <a:r>
              <a:rPr lang="en-US" sz="1000" dirty="0" err="1">
                <a:latin typeface="Consolas"/>
              </a:rPr>
              <a:t>HeatingQC_encoded_pct_change</a:t>
            </a:r>
            <a:r>
              <a:rPr lang="en-US" sz="1000" dirty="0">
                <a:latin typeface="Consolas"/>
              </a:rPr>
              <a:t>', '</a:t>
            </a:r>
            <a:r>
              <a:rPr lang="en-US" sz="1000" dirty="0" err="1">
                <a:latin typeface="Consolas"/>
              </a:rPr>
              <a:t>KitchenQual_encoded_pct_change</a:t>
            </a:r>
            <a:r>
              <a:rPr lang="en-US" sz="1000" dirty="0">
                <a:latin typeface="Consolas"/>
              </a:rPr>
              <a:t>',
   '</a:t>
            </a:r>
            <a:r>
              <a:rPr lang="en-US" sz="1000" dirty="0" err="1">
                <a:latin typeface="Consolas"/>
              </a:rPr>
              <a:t>GarageType_encoded_pct_change</a:t>
            </a:r>
            <a:r>
              <a:rPr lang="en-US" sz="1000" dirty="0">
                <a:latin typeface="Consolas"/>
              </a:rPr>
              <a:t>', '</a:t>
            </a:r>
            <a:r>
              <a:rPr lang="en-US" sz="1000" dirty="0" err="1">
                <a:latin typeface="Consolas"/>
              </a:rPr>
              <a:t>GarageFinish_encoded_pct_change</a:t>
            </a:r>
            <a:r>
              <a:rPr lang="en-US" sz="1000" dirty="0">
                <a:latin typeface="Consolas"/>
              </a:rPr>
              <a:t>',
   '</a:t>
            </a:r>
            <a:r>
              <a:rPr lang="en-US" sz="1000" dirty="0" err="1">
                <a:latin typeface="Consolas"/>
              </a:rPr>
              <a:t>PoolQC_encoded_pct_change</a:t>
            </a:r>
            <a:r>
              <a:rPr lang="en-US" sz="1000" dirty="0">
                <a:latin typeface="Consolas"/>
              </a:rPr>
              <a:t>', '</a:t>
            </a:r>
            <a:r>
              <a:rPr lang="en-US" sz="1000" dirty="0" err="1">
                <a:latin typeface="Consolas"/>
              </a:rPr>
              <a:t>Fence_encoded_pct_change</a:t>
            </a:r>
            <a:r>
              <a:rPr lang="en-US" sz="1000" dirty="0">
                <a:latin typeface="Consolas"/>
              </a:rPr>
              <a:t>']</a:t>
            </a:r>
            <a:endParaRPr lang="en-US" sz="1000" dirty="0"/>
          </a:p>
        </p:txBody>
      </p:sp>
    </p:spTree>
    <p:extLst>
      <p:ext uri="{BB962C8B-B14F-4D97-AF65-F5344CB8AC3E}">
        <p14:creationId xmlns:p14="http://schemas.microsoft.com/office/powerpoint/2010/main" val="682075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9BA49-E96C-1865-A132-22DA37BB777F}"/>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US" sz="5000" b="1">
                <a:ea typeface="+mj-lt"/>
                <a:cs typeface="+mj-lt"/>
              </a:rPr>
              <a:t>Verbal Translation Of Descriptive Table And Graphic (CONTD)</a:t>
            </a:r>
            <a:endParaRPr lang="en-US" sz="5000"/>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41AB8B5-F001-B6DC-E967-01A6712D1A18}"/>
              </a:ext>
            </a:extLst>
          </p:cNvPr>
          <p:cNvGraphicFramePr>
            <a:graphicFrameLocks noGrp="1"/>
          </p:cNvGraphicFramePr>
          <p:nvPr>
            <p:ph idx="1"/>
            <p:extLst>
              <p:ext uri="{D42A27DB-BD31-4B8C-83A1-F6EECF244321}">
                <p14:modId xmlns:p14="http://schemas.microsoft.com/office/powerpoint/2010/main" val="1880068220"/>
              </p:ext>
            </p:extLst>
          </p:nvPr>
        </p:nvGraphicFramePr>
        <p:xfrm>
          <a:off x="-760384" y="2805098"/>
          <a:ext cx="9439494" cy="3157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 name="Picture 51" descr="A picture containing graphical user interface&#10;&#10;Description automatically generated">
            <a:extLst>
              <a:ext uri="{FF2B5EF4-FFF2-40B4-BE49-F238E27FC236}">
                <a16:creationId xmlns:a16="http://schemas.microsoft.com/office/drawing/2014/main" id="{99A9021F-2AA8-2B57-3A30-14FC5EC8E4CA}"/>
              </a:ext>
            </a:extLst>
          </p:cNvPr>
          <p:cNvPicPr>
            <a:picLocks noChangeAspect="1"/>
          </p:cNvPicPr>
          <p:nvPr/>
        </p:nvPicPr>
        <p:blipFill>
          <a:blip r:embed="rId7"/>
          <a:stretch>
            <a:fillRect/>
          </a:stretch>
        </p:blipFill>
        <p:spPr>
          <a:xfrm>
            <a:off x="7653338" y="3943323"/>
            <a:ext cx="4100511" cy="2007448"/>
          </a:xfrm>
          <a:prstGeom prst="rect">
            <a:avLst/>
          </a:prstGeom>
        </p:spPr>
      </p:pic>
      <p:sp>
        <p:nvSpPr>
          <p:cNvPr id="52" name="TextBox 51">
            <a:extLst>
              <a:ext uri="{FF2B5EF4-FFF2-40B4-BE49-F238E27FC236}">
                <a16:creationId xmlns:a16="http://schemas.microsoft.com/office/drawing/2014/main" id="{757C4262-F681-CAA9-06DD-F42D820656B2}"/>
              </a:ext>
            </a:extLst>
          </p:cNvPr>
          <p:cNvSpPr txBox="1"/>
          <p:nvPr/>
        </p:nvSpPr>
        <p:spPr>
          <a:xfrm>
            <a:off x="4545806" y="18668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To read, click on the icon</a:t>
            </a:r>
          </a:p>
        </p:txBody>
      </p:sp>
    </p:spTree>
    <p:extLst>
      <p:ext uri="{BB962C8B-B14F-4D97-AF65-F5344CB8AC3E}">
        <p14:creationId xmlns:p14="http://schemas.microsoft.com/office/powerpoint/2010/main" val="1872882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C19F-54B8-06B2-E6A2-1403B65672C6}"/>
              </a:ext>
            </a:extLst>
          </p:cNvPr>
          <p:cNvSpPr>
            <a:spLocks noGrp="1"/>
          </p:cNvSpPr>
          <p:nvPr>
            <p:ph type="title"/>
          </p:nvPr>
        </p:nvSpPr>
        <p:spPr/>
        <p:txBody>
          <a:bodyPr>
            <a:normAutofit fontScale="90000"/>
          </a:bodyPr>
          <a:lstStyle/>
          <a:p>
            <a:r>
              <a:rPr lang="en-US" b="1" dirty="0">
                <a:ea typeface="+mj-lt"/>
                <a:cs typeface="+mj-lt"/>
              </a:rPr>
              <a:t>Verbal Translation Of Descriptive Table And Graphic (CONTD)</a:t>
            </a:r>
            <a:endParaRPr lang="en-US" dirty="0"/>
          </a:p>
        </p:txBody>
      </p:sp>
      <p:sp>
        <p:nvSpPr>
          <p:cNvPr id="3" name="Content Placeholder 2">
            <a:extLst>
              <a:ext uri="{FF2B5EF4-FFF2-40B4-BE49-F238E27FC236}">
                <a16:creationId xmlns:a16="http://schemas.microsoft.com/office/drawing/2014/main" id="{B381C974-CDA0-5305-5537-3988F9B97815}"/>
              </a:ext>
            </a:extLst>
          </p:cNvPr>
          <p:cNvSpPr>
            <a:spLocks noGrp="1"/>
          </p:cNvSpPr>
          <p:nvPr>
            <p:ph idx="1"/>
          </p:nvPr>
        </p:nvSpPr>
        <p:spPr/>
        <p:txBody>
          <a:bodyPr vert="horz" lIns="91440" tIns="45720" rIns="91440" bIns="45720" rtlCol="0" anchor="t">
            <a:normAutofit/>
          </a:bodyPr>
          <a:lstStyle/>
          <a:p>
            <a:r>
              <a:rPr lang="en-US" sz="9600" b="1" dirty="0"/>
              <a:t>7. Kurtosis for bell shaped curve should be 3.</a:t>
            </a:r>
            <a:endParaRPr lang="en-US" sz="9600"/>
          </a:p>
          <a:p>
            <a:endParaRPr lang="en-US" dirty="0"/>
          </a:p>
        </p:txBody>
      </p:sp>
    </p:spTree>
    <p:extLst>
      <p:ext uri="{BB962C8B-B14F-4D97-AF65-F5344CB8AC3E}">
        <p14:creationId xmlns:p14="http://schemas.microsoft.com/office/powerpoint/2010/main" val="4070983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65449-53BF-02B7-5071-2D719E41E08D}"/>
              </a:ext>
            </a:extLst>
          </p:cNvPr>
          <p:cNvSpPr>
            <a:spLocks noGrp="1"/>
          </p:cNvSpPr>
          <p:nvPr>
            <p:ph type="title"/>
          </p:nvPr>
        </p:nvSpPr>
        <p:spPr>
          <a:xfrm>
            <a:off x="838200" y="365125"/>
            <a:ext cx="10515600" cy="1325563"/>
          </a:xfrm>
        </p:spPr>
        <p:txBody>
          <a:bodyPr>
            <a:normAutofit/>
          </a:bodyPr>
          <a:lstStyle/>
          <a:p>
            <a:r>
              <a:rPr lang="en-US" sz="6600"/>
              <a:t>DISTRIBUTION PLOTS</a:t>
            </a:r>
          </a:p>
        </p:txBody>
      </p:sp>
      <p:pic>
        <p:nvPicPr>
          <p:cNvPr id="4" name="Picture 4" descr="Chart, diagram&#10;&#10;Description automatically generated">
            <a:extLst>
              <a:ext uri="{FF2B5EF4-FFF2-40B4-BE49-F238E27FC236}">
                <a16:creationId xmlns:a16="http://schemas.microsoft.com/office/drawing/2014/main" id="{69468019-BDCC-7B76-F558-BD59151B24C6}"/>
              </a:ext>
            </a:extLst>
          </p:cNvPr>
          <p:cNvPicPr>
            <a:picLocks noGrp="1" noChangeAspect="1"/>
          </p:cNvPicPr>
          <p:nvPr>
            <p:ph idx="1"/>
          </p:nvPr>
        </p:nvPicPr>
        <p:blipFill>
          <a:blip r:embed="rId2"/>
          <a:stretch>
            <a:fillRect/>
          </a:stretch>
        </p:blipFill>
        <p:spPr>
          <a:xfrm>
            <a:off x="2692527" y="2060353"/>
            <a:ext cx="425196" cy="4251960"/>
          </a:xfrm>
        </p:spPr>
      </p:pic>
      <p:sp>
        <p:nvSpPr>
          <p:cNvPr id="5" name="TextBox 4">
            <a:extLst>
              <a:ext uri="{FF2B5EF4-FFF2-40B4-BE49-F238E27FC236}">
                <a16:creationId xmlns:a16="http://schemas.microsoft.com/office/drawing/2014/main" id="{D6BB7A53-11A4-A449-486D-983D3934EF23}"/>
              </a:ext>
            </a:extLst>
          </p:cNvPr>
          <p:cNvSpPr txBox="1"/>
          <p:nvPr/>
        </p:nvSpPr>
        <p:spPr>
          <a:xfrm>
            <a:off x="4724400" y="3200399"/>
            <a:ext cx="274319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Observations</a:t>
            </a:r>
            <a:endParaRPr lang="en-US" sz="3600"/>
          </a:p>
          <a:p>
            <a:r>
              <a:rPr lang="en-US" sz="3600" b="1" dirty="0"/>
              <a:t>1. Acceptable skewness is +/-0.65 and Right skewness for bell shaped curve is 0</a:t>
            </a:r>
            <a:endParaRPr lang="en-US" sz="3600"/>
          </a:p>
        </p:txBody>
      </p:sp>
    </p:spTree>
    <p:extLst>
      <p:ext uri="{BB962C8B-B14F-4D97-AF65-F5344CB8AC3E}">
        <p14:creationId xmlns:p14="http://schemas.microsoft.com/office/powerpoint/2010/main" val="3314384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C3D5D-D64B-E239-09F7-2AFFC731C55E}"/>
              </a:ext>
            </a:extLst>
          </p:cNvPr>
          <p:cNvSpPr>
            <a:spLocks noGrp="1"/>
          </p:cNvSpPr>
          <p:nvPr>
            <p:ph type="title"/>
          </p:nvPr>
        </p:nvSpPr>
        <p:spPr/>
        <p:txBody>
          <a:bodyPr/>
          <a:lstStyle/>
          <a:p>
            <a:r>
              <a:rPr lang="en-US" dirty="0"/>
              <a:t>OBSERVATIONS (CONTD)</a:t>
            </a:r>
          </a:p>
        </p:txBody>
      </p:sp>
      <p:sp>
        <p:nvSpPr>
          <p:cNvPr id="3" name="Content Placeholder 2">
            <a:extLst>
              <a:ext uri="{FF2B5EF4-FFF2-40B4-BE49-F238E27FC236}">
                <a16:creationId xmlns:a16="http://schemas.microsoft.com/office/drawing/2014/main" id="{E3FBC3ED-2E37-DF3B-B411-79551946D82E}"/>
              </a:ext>
            </a:extLst>
          </p:cNvPr>
          <p:cNvSpPr>
            <a:spLocks noGrp="1"/>
          </p:cNvSpPr>
          <p:nvPr>
            <p:ph idx="1"/>
          </p:nvPr>
        </p:nvSpPr>
        <p:spPr/>
        <p:txBody>
          <a:bodyPr vert="horz" lIns="91440" tIns="45720" rIns="91440" bIns="45720" rtlCol="0" anchor="t">
            <a:normAutofit fontScale="92500" lnSpcReduction="10000"/>
          </a:bodyPr>
          <a:lstStyle/>
          <a:p>
            <a:r>
              <a:rPr lang="en-US" b="1" dirty="0"/>
              <a:t>2. Acceptable and Outliers Prone Left skewness is observed in many columns, including:</a:t>
            </a:r>
            <a:endParaRPr lang="en-US" dirty="0"/>
          </a:p>
          <a:p>
            <a:r>
              <a:rPr lang="en-US" dirty="0">
                <a:latin typeface="Consolas"/>
              </a:rPr>
              <a:t>   YearBuilt                          -0.579204
    </a:t>
            </a:r>
            <a:r>
              <a:rPr lang="en-US" dirty="0" err="1">
                <a:latin typeface="Consolas"/>
              </a:rPr>
              <a:t>YearRemodAdd</a:t>
            </a:r>
            <a:r>
              <a:rPr lang="en-US" dirty="0">
                <a:latin typeface="Consolas"/>
              </a:rPr>
              <a:t>                       -0.495864
    </a:t>
            </a:r>
            <a:r>
              <a:rPr lang="en-US" dirty="0" err="1">
                <a:latin typeface="Consolas"/>
              </a:rPr>
              <a:t>GarageYrBlt</a:t>
            </a:r>
            <a:r>
              <a:rPr lang="en-US" dirty="0">
                <a:latin typeface="Consolas"/>
              </a:rPr>
              <a:t>                        -0.645078
    </a:t>
            </a:r>
            <a:r>
              <a:rPr lang="en-US" dirty="0" err="1">
                <a:latin typeface="Consolas"/>
              </a:rPr>
              <a:t>GarageCars</a:t>
            </a:r>
            <a:r>
              <a:rPr lang="en-US" dirty="0">
                <a:latin typeface="Consolas"/>
              </a:rPr>
              <a:t>                         -0.358556
    </a:t>
            </a:r>
            <a:r>
              <a:rPr lang="en-US" dirty="0" err="1">
                <a:latin typeface="Consolas"/>
              </a:rPr>
              <a:t>MSZoning_encoded</a:t>
            </a:r>
            <a:r>
              <a:rPr lang="en-US" dirty="0">
                <a:latin typeface="Consolas"/>
              </a:rPr>
              <a:t>                   -1.796785
    </a:t>
            </a:r>
            <a:r>
              <a:rPr lang="en-US" dirty="0" err="1">
                <a:latin typeface="Consolas"/>
              </a:rPr>
              <a:t>Street_encoded</a:t>
            </a:r>
            <a:r>
              <a:rPr lang="en-US" dirty="0">
                <a:latin typeface="Consolas"/>
              </a:rPr>
              <a:t>                    -17.021969
    </a:t>
            </a:r>
            <a:r>
              <a:rPr lang="en-US" dirty="0" err="1">
                <a:latin typeface="Consolas"/>
              </a:rPr>
              <a:t>LotShape_encoded</a:t>
            </a:r>
            <a:r>
              <a:rPr lang="en-US" dirty="0">
                <a:latin typeface="Consolas"/>
              </a:rPr>
              <a:t>                   -0.603775</a:t>
            </a:r>
            <a:endParaRPr lang="en-US" dirty="0"/>
          </a:p>
        </p:txBody>
      </p:sp>
    </p:spTree>
    <p:extLst>
      <p:ext uri="{BB962C8B-B14F-4D97-AF65-F5344CB8AC3E}">
        <p14:creationId xmlns:p14="http://schemas.microsoft.com/office/powerpoint/2010/main" val="3219857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D7FD836-202E-154B-E6E3-025D7B699B65}"/>
              </a:ext>
            </a:extLst>
          </p:cNvPr>
          <p:cNvSpPr>
            <a:spLocks noGrp="1"/>
          </p:cNvSpPr>
          <p:nvPr>
            <p:ph type="title"/>
          </p:nvPr>
        </p:nvSpPr>
        <p:spPr>
          <a:xfrm>
            <a:off x="635001" y="640823"/>
            <a:ext cx="3103194" cy="5583148"/>
          </a:xfrm>
        </p:spPr>
        <p:txBody>
          <a:bodyPr anchor="ctr">
            <a:normAutofit/>
          </a:bodyPr>
          <a:lstStyle/>
          <a:p>
            <a:r>
              <a:rPr lang="en-US">
                <a:solidFill>
                  <a:schemeClr val="bg1"/>
                </a:solidFill>
              </a:rPr>
              <a:t>OBSERVATIONS (CONTD)</a:t>
            </a:r>
          </a:p>
        </p:txBody>
      </p:sp>
      <p:graphicFrame>
        <p:nvGraphicFramePr>
          <p:cNvPr id="5" name="Content Placeholder 2">
            <a:extLst>
              <a:ext uri="{FF2B5EF4-FFF2-40B4-BE49-F238E27FC236}">
                <a16:creationId xmlns:a16="http://schemas.microsoft.com/office/drawing/2014/main" id="{FA43C5D8-4C6A-D3AD-9C7C-0BFD340D4A98}"/>
              </a:ext>
            </a:extLst>
          </p:cNvPr>
          <p:cNvGraphicFramePr>
            <a:graphicFrameLocks noGrp="1"/>
          </p:cNvGraphicFramePr>
          <p:nvPr>
            <p:ph idx="1"/>
            <p:extLst>
              <p:ext uri="{D42A27DB-BD31-4B8C-83A1-F6EECF244321}">
                <p14:modId xmlns:p14="http://schemas.microsoft.com/office/powerpoint/2010/main" val="2488400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609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9FCCAEC3-567B-BF1B-B42B-D0F8850E1FC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3B4897-FCA9-26E0-42BD-85AFFE01B14F}"/>
              </a:ext>
            </a:extLst>
          </p:cNvPr>
          <p:cNvSpPr>
            <a:spLocks noGrp="1"/>
          </p:cNvSpPr>
          <p:nvPr>
            <p:ph type="title"/>
          </p:nvPr>
        </p:nvSpPr>
        <p:spPr>
          <a:xfrm>
            <a:off x="321733" y="321733"/>
            <a:ext cx="11548532" cy="4229305"/>
          </a:xfrm>
        </p:spPr>
        <p:txBody>
          <a:bodyPr vert="horz" lIns="91440" tIns="45720" rIns="91440" bIns="45720" rtlCol="0" anchor="t">
            <a:normAutofit/>
          </a:bodyPr>
          <a:lstStyle/>
          <a:p>
            <a:pPr algn="l"/>
            <a:r>
              <a:rPr lang="en-US" sz="11500">
                <a:solidFill>
                  <a:schemeClr val="bg1"/>
                </a:solidFill>
              </a:rPr>
              <a:t>EDA CONCLUSION</a:t>
            </a:r>
          </a:p>
        </p:txBody>
      </p:sp>
      <p:sp>
        <p:nvSpPr>
          <p:cNvPr id="12" name="Rectangle 1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179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5B5F45-1911-5A4E-A40A-C5131519E0D7}"/>
              </a:ext>
            </a:extLst>
          </p:cNvPr>
          <p:cNvSpPr>
            <a:spLocks noGrp="1"/>
          </p:cNvSpPr>
          <p:nvPr>
            <p:ph type="title"/>
          </p:nvPr>
        </p:nvSpPr>
        <p:spPr>
          <a:xfrm>
            <a:off x="838200" y="365125"/>
            <a:ext cx="10515600" cy="1325563"/>
          </a:xfrm>
        </p:spPr>
        <p:txBody>
          <a:bodyPr>
            <a:normAutofit/>
          </a:bodyPr>
          <a:lstStyle/>
          <a:p>
            <a:endParaRPr lang="en-US" sz="8000">
              <a:solidFill>
                <a:schemeClr val="accent1"/>
              </a:solidFill>
            </a:endParaRPr>
          </a:p>
          <a:p>
            <a:pPr marL="285750" indent="-285750">
              <a:lnSpc>
                <a:spcPct val="110000"/>
              </a:lnSpc>
              <a:spcBef>
                <a:spcPts val="1000"/>
              </a:spcBef>
              <a:buFont typeface="Arial"/>
              <a:buChar char="•"/>
            </a:pPr>
            <a:r>
              <a:rPr lang="en-US" b="1" dirty="0">
                <a:ea typeface="+mj-lt"/>
                <a:cs typeface="+mj-lt"/>
              </a:rPr>
              <a:t> Conclusion:</a:t>
            </a:r>
            <a:endParaRPr lang="en-US" dirty="0">
              <a:ea typeface="+mj-lt"/>
              <a:cs typeface="+mj-lt"/>
            </a:endParaRPr>
          </a:p>
          <a:p>
            <a:endParaRPr lang="en-US" dirty="0"/>
          </a:p>
        </p:txBody>
      </p:sp>
      <p:graphicFrame>
        <p:nvGraphicFramePr>
          <p:cNvPr id="14" name="Content Placeholder 2">
            <a:extLst>
              <a:ext uri="{FF2B5EF4-FFF2-40B4-BE49-F238E27FC236}">
                <a16:creationId xmlns:a16="http://schemas.microsoft.com/office/drawing/2014/main" id="{66E95C36-648A-CC0B-680C-EE5B6EF9FCD1}"/>
              </a:ext>
            </a:extLst>
          </p:cNvPr>
          <p:cNvGraphicFramePr>
            <a:graphicFrameLocks noGrp="1"/>
          </p:cNvGraphicFramePr>
          <p:nvPr>
            <p:ph idx="1"/>
            <p:extLst>
              <p:ext uri="{D42A27DB-BD31-4B8C-83A1-F6EECF244321}">
                <p14:modId xmlns:p14="http://schemas.microsoft.com/office/powerpoint/2010/main" val="1585268868"/>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7802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A4AF4328-6A69-657A-476F-8034B3C7E0C5}"/>
              </a:ext>
            </a:extLst>
          </p:cNvPr>
          <p:cNvSpPr>
            <a:spLocks noGrp="1"/>
          </p:cNvSpPr>
          <p:nvPr>
            <p:ph type="title"/>
          </p:nvPr>
        </p:nvSpPr>
        <p:spPr>
          <a:xfrm>
            <a:off x="640080" y="325369"/>
            <a:ext cx="4368602" cy="1956841"/>
          </a:xfrm>
        </p:spPr>
        <p:txBody>
          <a:bodyPr anchor="b">
            <a:normAutofit fontScale="90000"/>
          </a:bodyPr>
          <a:lstStyle/>
          <a:p>
            <a:r>
              <a:rPr lang="en-US" sz="6600" b="1" dirty="0">
                <a:ea typeface="+mj-lt"/>
                <a:cs typeface="+mj-lt"/>
              </a:rPr>
              <a:t>ANOVA Test On Selected Features</a:t>
            </a:r>
            <a:endParaRPr lang="en-US" sz="6600" dirty="0">
              <a:ea typeface="+mj-lt"/>
              <a:cs typeface="+mj-lt"/>
            </a:endParaRPr>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CF8DFA"/>
          </a:solidFill>
          <a:ln w="38100" cap="rnd">
            <a:solidFill>
              <a:srgbClr val="CF8D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7">
            <a:extLst>
              <a:ext uri="{FF2B5EF4-FFF2-40B4-BE49-F238E27FC236}">
                <a16:creationId xmlns:a16="http://schemas.microsoft.com/office/drawing/2014/main" id="{560EB4CA-69AE-3BA9-EE4C-ACB4EBA2CB23}"/>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b="1" dirty="0" err="1">
                <a:ea typeface="+mn-lt"/>
                <a:cs typeface="+mn-lt"/>
              </a:rPr>
              <a:t>Ftest</a:t>
            </a:r>
            <a:r>
              <a:rPr lang="en-US" b="1" dirty="0">
                <a:ea typeface="+mn-lt"/>
                <a:cs typeface="+mn-lt"/>
              </a:rPr>
              <a:t> score should be greater than 1 and p value should be less than 0.05, to determine to keep these features for further analysis</a:t>
            </a:r>
            <a:endParaRPr lang="en-US" dirty="0"/>
          </a:p>
        </p:txBody>
      </p:sp>
      <p:pic>
        <p:nvPicPr>
          <p:cNvPr id="4" name="Picture 4" descr="Graphical user interface, text, application, email&#10;&#10;Description automatically generated">
            <a:extLst>
              <a:ext uri="{FF2B5EF4-FFF2-40B4-BE49-F238E27FC236}">
                <a16:creationId xmlns:a16="http://schemas.microsoft.com/office/drawing/2014/main" id="{36B1D547-F4B6-675A-B98D-C0B530F0AAD6}"/>
              </a:ext>
            </a:extLst>
          </p:cNvPr>
          <p:cNvPicPr>
            <a:picLocks noChangeAspect="1"/>
          </p:cNvPicPr>
          <p:nvPr/>
        </p:nvPicPr>
        <p:blipFill rotWithShape="1">
          <a:blip r:embed="rId2"/>
          <a:srcRect r="3530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74954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06F7-087C-CDE3-E57F-8A8F46ED3A0F}"/>
              </a:ext>
            </a:extLst>
          </p:cNvPr>
          <p:cNvSpPr>
            <a:spLocks noGrp="1"/>
          </p:cNvSpPr>
          <p:nvPr>
            <p:ph type="title"/>
          </p:nvPr>
        </p:nvSpPr>
        <p:spPr/>
        <p:txBody>
          <a:bodyPr/>
          <a:lstStyle/>
          <a:p>
            <a:r>
              <a:rPr lang="en-US" dirty="0"/>
              <a:t>ERROR REMOVAL AND DATA HANDLING</a:t>
            </a:r>
          </a:p>
        </p:txBody>
      </p:sp>
      <p:sp>
        <p:nvSpPr>
          <p:cNvPr id="3" name="Content Placeholder 2">
            <a:extLst>
              <a:ext uri="{FF2B5EF4-FFF2-40B4-BE49-F238E27FC236}">
                <a16:creationId xmlns:a16="http://schemas.microsoft.com/office/drawing/2014/main" id="{80E0618E-AA8F-C327-4FAF-913EA42AA75C}"/>
              </a:ext>
            </a:extLst>
          </p:cNvPr>
          <p:cNvSpPr>
            <a:spLocks noGrp="1"/>
          </p:cNvSpPr>
          <p:nvPr>
            <p:ph idx="1"/>
          </p:nvPr>
        </p:nvSpPr>
        <p:spPr/>
        <p:txBody>
          <a:bodyPr vert="horz" lIns="91440" tIns="45720" rIns="91440" bIns="45720" rtlCol="0" anchor="t">
            <a:normAutofit/>
          </a:bodyPr>
          <a:lstStyle/>
          <a:p>
            <a:r>
              <a:rPr lang="en-US" b="1" dirty="0"/>
              <a:t>Based on above analysis:</a:t>
            </a:r>
            <a:endParaRPr lang="en-US" dirty="0"/>
          </a:p>
          <a:p>
            <a:r>
              <a:rPr lang="en-US" b="1" dirty="0"/>
              <a:t>1. There are many outliers in the data.</a:t>
            </a:r>
            <a:endParaRPr lang="en-US" dirty="0"/>
          </a:p>
          <a:p>
            <a:r>
              <a:rPr lang="en-US" b="1" dirty="0"/>
              <a:t>2. Strong </a:t>
            </a:r>
            <a:r>
              <a:rPr lang="en-US" b="1" dirty="0" err="1"/>
              <a:t>multicolliearity</a:t>
            </a:r>
            <a:r>
              <a:rPr lang="en-US" b="1" dirty="0"/>
              <a:t> features are important for prediction because there f test and p value are acceptable. This means that the amount of </a:t>
            </a:r>
            <a:r>
              <a:rPr lang="en-US" b="1" dirty="0" err="1"/>
              <a:t>multicollineaity</a:t>
            </a:r>
            <a:r>
              <a:rPr lang="en-US" b="1" dirty="0"/>
              <a:t> is insignificant and removing the feature will impact the model much.</a:t>
            </a:r>
            <a:endParaRPr lang="en-US" dirty="0"/>
          </a:p>
          <a:p>
            <a:r>
              <a:rPr lang="en-US" b="1" dirty="0"/>
              <a:t>3. </a:t>
            </a:r>
            <a:r>
              <a:rPr lang="en-US" b="1" dirty="0" err="1"/>
              <a:t>Extereme</a:t>
            </a:r>
            <a:r>
              <a:rPr lang="en-US" b="1" dirty="0"/>
              <a:t> leptokurtic and right skewed features are also relatively significant based on f test and p test.</a:t>
            </a:r>
            <a:endParaRPr lang="en-US" dirty="0"/>
          </a:p>
          <a:p>
            <a:r>
              <a:rPr lang="en-US" b="1" dirty="0"/>
              <a:t>Hence, as a solution, feature scaling will do a better job in explaining the dependent variable than removing whole columns.</a:t>
            </a:r>
            <a:endParaRPr lang="en-US" dirty="0"/>
          </a:p>
          <a:p>
            <a:endParaRPr lang="en-US" dirty="0"/>
          </a:p>
        </p:txBody>
      </p:sp>
    </p:spTree>
    <p:extLst>
      <p:ext uri="{BB962C8B-B14F-4D97-AF65-F5344CB8AC3E}">
        <p14:creationId xmlns:p14="http://schemas.microsoft.com/office/powerpoint/2010/main" val="3112343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Digital financial graph">
            <a:extLst>
              <a:ext uri="{FF2B5EF4-FFF2-40B4-BE49-F238E27FC236}">
                <a16:creationId xmlns:a16="http://schemas.microsoft.com/office/drawing/2014/main" id="{6FF3FBE2-9D49-35D7-E832-7B997A04D1AA}"/>
              </a:ext>
            </a:extLst>
          </p:cNvPr>
          <p:cNvPicPr>
            <a:picLocks noChangeAspect="1"/>
          </p:cNvPicPr>
          <p:nvPr/>
        </p:nvPicPr>
        <p:blipFill rotWithShape="1">
          <a:blip r:embed="rId2"/>
          <a:srcRect r="-2" b="-2"/>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EEFC2-32C9-E9C0-14DB-40B4C3893BED}"/>
              </a:ext>
            </a:extLst>
          </p:cNvPr>
          <p:cNvSpPr>
            <a:spLocks noGrp="1"/>
          </p:cNvSpPr>
          <p:nvPr>
            <p:ph type="title"/>
          </p:nvPr>
        </p:nvSpPr>
        <p:spPr>
          <a:xfrm>
            <a:off x="321733" y="321733"/>
            <a:ext cx="11548532" cy="5903558"/>
          </a:xfrm>
        </p:spPr>
        <p:txBody>
          <a:bodyPr vert="horz" lIns="91440" tIns="45720" rIns="91440" bIns="45720" rtlCol="0" anchor="t">
            <a:normAutofit/>
          </a:bodyPr>
          <a:lstStyle/>
          <a:p>
            <a:r>
              <a:rPr lang="en-US" sz="11500" dirty="0">
                <a:solidFill>
                  <a:schemeClr val="bg1"/>
                </a:solidFill>
              </a:rPr>
              <a:t>VISUALIZATIONS DASHBOARD</a:t>
            </a:r>
            <a:br>
              <a:rPr lang="en-US" sz="3200" dirty="0"/>
            </a:br>
            <a:endParaRPr lang="en-US" sz="11500" dirty="0">
              <a:solidFill>
                <a:schemeClr val="bg1"/>
              </a:solidFill>
            </a:endParaRP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321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F8ABF-4522-0605-D4D7-19B642682585}"/>
              </a:ext>
            </a:extLst>
          </p:cNvPr>
          <p:cNvSpPr>
            <a:spLocks noGrp="1"/>
          </p:cNvSpPr>
          <p:nvPr>
            <p:ph type="title"/>
          </p:nvPr>
        </p:nvSpPr>
        <p:spPr/>
        <p:txBody>
          <a:bodyPr/>
          <a:lstStyle/>
          <a:p>
            <a:r>
              <a:rPr lang="en-US" dirty="0"/>
              <a:t>OUTLIERS TRANSFORMATION</a:t>
            </a:r>
          </a:p>
        </p:txBody>
      </p:sp>
      <p:pic>
        <p:nvPicPr>
          <p:cNvPr id="4" name="Picture 4" descr="Table&#10;&#10;Description automatically generated">
            <a:extLst>
              <a:ext uri="{FF2B5EF4-FFF2-40B4-BE49-F238E27FC236}">
                <a16:creationId xmlns:a16="http://schemas.microsoft.com/office/drawing/2014/main" id="{CF02C42A-B189-515F-9E96-607446F5FD1E}"/>
              </a:ext>
            </a:extLst>
          </p:cNvPr>
          <p:cNvPicPr>
            <a:picLocks noGrp="1" noChangeAspect="1"/>
          </p:cNvPicPr>
          <p:nvPr>
            <p:ph idx="1"/>
          </p:nvPr>
        </p:nvPicPr>
        <p:blipFill>
          <a:blip r:embed="rId2"/>
          <a:stretch>
            <a:fillRect/>
          </a:stretch>
        </p:blipFill>
        <p:spPr>
          <a:xfrm>
            <a:off x="2419732" y="1929384"/>
            <a:ext cx="7352536" cy="4251960"/>
          </a:xfrm>
        </p:spPr>
      </p:pic>
    </p:spTree>
    <p:extLst>
      <p:ext uri="{BB962C8B-B14F-4D97-AF65-F5344CB8AC3E}">
        <p14:creationId xmlns:p14="http://schemas.microsoft.com/office/powerpoint/2010/main" val="1339687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D3656-A31B-70A1-539F-E2D1CAB5A1E0}"/>
              </a:ext>
            </a:extLst>
          </p:cNvPr>
          <p:cNvSpPr>
            <a:spLocks noGrp="1"/>
          </p:cNvSpPr>
          <p:nvPr>
            <p:ph type="title"/>
          </p:nvPr>
        </p:nvSpPr>
        <p:spPr/>
        <p:txBody>
          <a:bodyPr/>
          <a:lstStyle/>
          <a:p>
            <a:r>
              <a:rPr lang="en-US" dirty="0"/>
              <a:t>MIN MAX SCALER TRANSFORMATION</a:t>
            </a:r>
          </a:p>
        </p:txBody>
      </p:sp>
      <p:pic>
        <p:nvPicPr>
          <p:cNvPr id="4" name="Picture 4" descr="Table&#10;&#10;Description automatically generated">
            <a:extLst>
              <a:ext uri="{FF2B5EF4-FFF2-40B4-BE49-F238E27FC236}">
                <a16:creationId xmlns:a16="http://schemas.microsoft.com/office/drawing/2014/main" id="{4944904E-B59F-D1B0-EC0D-CCA9E9AC29F3}"/>
              </a:ext>
            </a:extLst>
          </p:cNvPr>
          <p:cNvPicPr>
            <a:picLocks noGrp="1" noChangeAspect="1"/>
          </p:cNvPicPr>
          <p:nvPr>
            <p:ph idx="1"/>
          </p:nvPr>
        </p:nvPicPr>
        <p:blipFill>
          <a:blip r:embed="rId2"/>
          <a:stretch>
            <a:fillRect/>
          </a:stretch>
        </p:blipFill>
        <p:spPr>
          <a:xfrm>
            <a:off x="2119312" y="2040826"/>
            <a:ext cx="7953375" cy="4029075"/>
          </a:xfrm>
        </p:spPr>
      </p:pic>
    </p:spTree>
    <p:extLst>
      <p:ext uri="{BB962C8B-B14F-4D97-AF65-F5344CB8AC3E}">
        <p14:creationId xmlns:p14="http://schemas.microsoft.com/office/powerpoint/2010/main" val="156775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9694-3775-A1C6-1ACD-0C44FD0EE98F}"/>
              </a:ext>
            </a:extLst>
          </p:cNvPr>
          <p:cNvSpPr>
            <a:spLocks noGrp="1"/>
          </p:cNvSpPr>
          <p:nvPr>
            <p:ph type="title"/>
          </p:nvPr>
        </p:nvSpPr>
        <p:spPr/>
        <p:txBody>
          <a:bodyPr/>
          <a:lstStyle/>
          <a:p>
            <a:r>
              <a:rPr lang="en-US" dirty="0"/>
              <a:t>VARIANCE INFLATION FACTOR</a:t>
            </a:r>
          </a:p>
        </p:txBody>
      </p:sp>
      <p:sp>
        <p:nvSpPr>
          <p:cNvPr id="3" name="Content Placeholder 2">
            <a:extLst>
              <a:ext uri="{FF2B5EF4-FFF2-40B4-BE49-F238E27FC236}">
                <a16:creationId xmlns:a16="http://schemas.microsoft.com/office/drawing/2014/main" id="{0F777479-4C79-4106-28D7-6963CB8551A2}"/>
              </a:ext>
            </a:extLst>
          </p:cNvPr>
          <p:cNvSpPr>
            <a:spLocks noGrp="1"/>
          </p:cNvSpPr>
          <p:nvPr>
            <p:ph idx="1"/>
          </p:nvPr>
        </p:nvSpPr>
        <p:spPr/>
        <p:txBody>
          <a:bodyPr vert="horz" lIns="91440" tIns="45720" rIns="91440" bIns="45720" rtlCol="0" anchor="t">
            <a:normAutofit/>
          </a:bodyPr>
          <a:lstStyle/>
          <a:p>
            <a:r>
              <a:rPr lang="en-US" sz="6600" b="1" dirty="0"/>
              <a:t>After passing through </a:t>
            </a:r>
            <a:r>
              <a:rPr lang="en-US" sz="6600" b="1" dirty="0" err="1"/>
              <a:t>vif</a:t>
            </a:r>
            <a:r>
              <a:rPr lang="en-US" sz="6600" b="1" dirty="0"/>
              <a:t> test to remove multicollinearity, only 33 features seem to be low bias with seemingly strong explanatory power.</a:t>
            </a:r>
          </a:p>
        </p:txBody>
      </p:sp>
    </p:spTree>
    <p:extLst>
      <p:ext uri="{BB962C8B-B14F-4D97-AF65-F5344CB8AC3E}">
        <p14:creationId xmlns:p14="http://schemas.microsoft.com/office/powerpoint/2010/main" val="950729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94A459D6-F57E-0893-5B08-5050CC81A06B}"/>
              </a:ext>
            </a:extLst>
          </p:cNvPr>
          <p:cNvPicPr>
            <a:picLocks noChangeAspect="1"/>
          </p:cNvPicPr>
          <p:nvPr/>
        </p:nvPicPr>
        <p:blipFill>
          <a:blip r:embed="rId2"/>
          <a:stretch>
            <a:fillRect/>
          </a:stretch>
        </p:blipFill>
        <p:spPr>
          <a:xfrm>
            <a:off x="2239003" y="157163"/>
            <a:ext cx="6713869" cy="6698455"/>
          </a:xfrm>
          <a:prstGeom prst="rect">
            <a:avLst/>
          </a:prstGeom>
        </p:spPr>
      </p:pic>
    </p:spTree>
    <p:extLst>
      <p:ext uri="{BB962C8B-B14F-4D97-AF65-F5344CB8AC3E}">
        <p14:creationId xmlns:p14="http://schemas.microsoft.com/office/powerpoint/2010/main" val="3433074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BC124-C52C-9028-8DEC-0B21037640D3}"/>
              </a:ext>
            </a:extLst>
          </p:cNvPr>
          <p:cNvSpPr>
            <a:spLocks noGrp="1"/>
          </p:cNvSpPr>
          <p:nvPr>
            <p:ph type="title"/>
          </p:nvPr>
        </p:nvSpPr>
        <p:spPr/>
        <p:txBody>
          <a:bodyPr/>
          <a:lstStyle/>
          <a:p>
            <a:r>
              <a:rPr lang="en-US" dirty="0"/>
              <a:t>VIF CONCLUSION</a:t>
            </a:r>
          </a:p>
        </p:txBody>
      </p:sp>
      <p:sp>
        <p:nvSpPr>
          <p:cNvPr id="3" name="Content Placeholder 2">
            <a:extLst>
              <a:ext uri="{FF2B5EF4-FFF2-40B4-BE49-F238E27FC236}">
                <a16:creationId xmlns:a16="http://schemas.microsoft.com/office/drawing/2014/main" id="{E09F9385-D02F-2C39-85BF-ABBDDDFCF688}"/>
              </a:ext>
            </a:extLst>
          </p:cNvPr>
          <p:cNvSpPr>
            <a:spLocks noGrp="1"/>
          </p:cNvSpPr>
          <p:nvPr>
            <p:ph idx="1"/>
          </p:nvPr>
        </p:nvSpPr>
        <p:spPr/>
        <p:txBody>
          <a:bodyPr vert="horz" lIns="91440" tIns="45720" rIns="91440" bIns="45720" rtlCol="0" anchor="t">
            <a:noAutofit/>
          </a:bodyPr>
          <a:lstStyle/>
          <a:p>
            <a:r>
              <a:rPr lang="en-US" sz="6600" b="1" dirty="0"/>
              <a:t>Now, all the features, seem to have lower multi collinearity, is below 6. Now, I will apply p values feature selection, to decide which features to include.</a:t>
            </a:r>
            <a:endParaRPr lang="en-US" sz="6600" dirty="0"/>
          </a:p>
          <a:p>
            <a:endParaRPr lang="en-US" dirty="0"/>
          </a:p>
        </p:txBody>
      </p:sp>
    </p:spTree>
    <p:extLst>
      <p:ext uri="{BB962C8B-B14F-4D97-AF65-F5344CB8AC3E}">
        <p14:creationId xmlns:p14="http://schemas.microsoft.com/office/powerpoint/2010/main" val="4006661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D4F0A-0136-A044-1BD6-4D6048E32ECA}"/>
              </a:ext>
            </a:extLst>
          </p:cNvPr>
          <p:cNvSpPr>
            <a:spLocks noGrp="1"/>
          </p:cNvSpPr>
          <p:nvPr>
            <p:ph type="title"/>
          </p:nvPr>
        </p:nvSpPr>
        <p:spPr/>
        <p:txBody>
          <a:bodyPr/>
          <a:lstStyle/>
          <a:p>
            <a:r>
              <a:rPr lang="en-US" dirty="0"/>
              <a:t>DATA HANDLING CONCLUSION</a:t>
            </a:r>
          </a:p>
        </p:txBody>
      </p:sp>
    </p:spTree>
    <p:extLst>
      <p:ext uri="{BB962C8B-B14F-4D97-AF65-F5344CB8AC3E}">
        <p14:creationId xmlns:p14="http://schemas.microsoft.com/office/powerpoint/2010/main" val="3674876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AE31-074C-41D7-CDD3-E1509B250263}"/>
              </a:ext>
            </a:extLst>
          </p:cNvPr>
          <p:cNvSpPr>
            <a:spLocks noGrp="1"/>
          </p:cNvSpPr>
          <p:nvPr>
            <p:ph type="title"/>
          </p:nvPr>
        </p:nvSpPr>
        <p:spPr/>
        <p:txBody>
          <a:bodyPr/>
          <a:lstStyle/>
          <a:p>
            <a:r>
              <a:rPr lang="en-US" dirty="0"/>
              <a:t>CONCLUDING POINTS</a:t>
            </a:r>
          </a:p>
        </p:txBody>
      </p:sp>
      <p:sp>
        <p:nvSpPr>
          <p:cNvPr id="3" name="Content Placeholder 2">
            <a:extLst>
              <a:ext uri="{FF2B5EF4-FFF2-40B4-BE49-F238E27FC236}">
                <a16:creationId xmlns:a16="http://schemas.microsoft.com/office/drawing/2014/main" id="{68F5615D-4E9A-07AB-EE9D-50547FE75C75}"/>
              </a:ext>
            </a:extLst>
          </p:cNvPr>
          <p:cNvSpPr>
            <a:spLocks noGrp="1"/>
          </p:cNvSpPr>
          <p:nvPr>
            <p:ph idx="1"/>
          </p:nvPr>
        </p:nvSpPr>
        <p:spPr/>
        <p:txBody>
          <a:bodyPr vert="horz" lIns="91440" tIns="45720" rIns="91440" bIns="45720" rtlCol="0" anchor="t">
            <a:normAutofit/>
          </a:bodyPr>
          <a:lstStyle/>
          <a:p>
            <a:r>
              <a:rPr lang="en-US" b="1" dirty="0"/>
              <a:t>As part of data handling, I have closely analyzed features with high outliers (by analyzing box plots, </a:t>
            </a:r>
            <a:r>
              <a:rPr lang="en-US" b="1" dirty="0" err="1"/>
              <a:t>dist</a:t>
            </a:r>
            <a:r>
              <a:rPr lang="en-US" b="1" dirty="0"/>
              <a:t> plots, variable plot and scatter plots).</a:t>
            </a:r>
            <a:endParaRPr lang="en-US" dirty="0"/>
          </a:p>
          <a:p>
            <a:r>
              <a:rPr lang="en-US" b="1" dirty="0"/>
              <a:t>I have removed features with multicollinearity by analyzing correlation, correlation heatmaps and variance inflation factor.</a:t>
            </a:r>
            <a:endParaRPr lang="en-US" dirty="0"/>
          </a:p>
          <a:p>
            <a:r>
              <a:rPr lang="en-US" b="1" dirty="0"/>
              <a:t>I have done ANOVA testing, wherever, applicable to weigh importance against </a:t>
            </a:r>
            <a:r>
              <a:rPr lang="en-US" b="1" dirty="0" err="1"/>
              <a:t>bias.Hence</a:t>
            </a:r>
            <a:r>
              <a:rPr lang="en-US" b="1" dirty="0"/>
              <a:t>, the model can be expected to be low variance and low bias model</a:t>
            </a:r>
            <a:endParaRPr lang="en-US" dirty="0"/>
          </a:p>
          <a:p>
            <a:endParaRPr lang="en-US" dirty="0"/>
          </a:p>
        </p:txBody>
      </p:sp>
    </p:spTree>
    <p:extLst>
      <p:ext uri="{BB962C8B-B14F-4D97-AF65-F5344CB8AC3E}">
        <p14:creationId xmlns:p14="http://schemas.microsoft.com/office/powerpoint/2010/main" val="490595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A47F3-8044-121B-9228-D1521BF6A7BD}"/>
              </a:ext>
            </a:extLst>
          </p:cNvPr>
          <p:cNvSpPr>
            <a:spLocks noGrp="1"/>
          </p:cNvSpPr>
          <p:nvPr>
            <p:ph type="title"/>
          </p:nvPr>
        </p:nvSpPr>
        <p:spPr>
          <a:xfrm>
            <a:off x="4654296" y="329184"/>
            <a:ext cx="6894576" cy="1783080"/>
          </a:xfrm>
        </p:spPr>
        <p:txBody>
          <a:bodyPr anchor="b">
            <a:normAutofit/>
          </a:bodyPr>
          <a:lstStyle/>
          <a:p>
            <a:pPr>
              <a:lnSpc>
                <a:spcPct val="90000"/>
              </a:lnSpc>
            </a:pPr>
            <a:r>
              <a:rPr lang="en-US" sz="6100"/>
              <a:t>SOLUTION TO PROBLEM STATEMENT 1</a:t>
            </a:r>
          </a:p>
        </p:txBody>
      </p:sp>
      <p:pic>
        <p:nvPicPr>
          <p:cNvPr id="14" name="Picture 4" descr="Wood human figure">
            <a:extLst>
              <a:ext uri="{FF2B5EF4-FFF2-40B4-BE49-F238E27FC236}">
                <a16:creationId xmlns:a16="http://schemas.microsoft.com/office/drawing/2014/main" id="{DE08B945-4D49-FBB0-39D4-D55797F4E23E}"/>
              </a:ext>
            </a:extLst>
          </p:cNvPr>
          <p:cNvPicPr>
            <a:picLocks noChangeAspect="1"/>
          </p:cNvPicPr>
          <p:nvPr/>
        </p:nvPicPr>
        <p:blipFill rotWithShape="1">
          <a:blip r:embed="rId2"/>
          <a:srcRect l="5005" r="55609" b="-3"/>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E9D00"/>
          </a:solidFill>
          <a:ln w="38100" cap="rnd">
            <a:solidFill>
              <a:srgbClr val="FE9D0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7A4AF2-F2A8-EB33-ED5A-58CB9587AEBB}"/>
              </a:ext>
            </a:extLst>
          </p:cNvPr>
          <p:cNvSpPr>
            <a:spLocks noGrp="1"/>
          </p:cNvSpPr>
          <p:nvPr>
            <p:ph idx="1"/>
          </p:nvPr>
        </p:nvSpPr>
        <p:spPr>
          <a:xfrm>
            <a:off x="4654296" y="2706624"/>
            <a:ext cx="6894576" cy="4055363"/>
          </a:xfrm>
        </p:spPr>
        <p:txBody>
          <a:bodyPr vert="horz" lIns="91440" tIns="45720" rIns="91440" bIns="45720" rtlCol="0">
            <a:normAutofit fontScale="85000" lnSpcReduction="20000"/>
          </a:bodyPr>
          <a:lstStyle/>
          <a:p>
            <a:r>
              <a:rPr lang="en-US" b="1" dirty="0"/>
              <a:t>RELEVANT FEATURES ARE:</a:t>
            </a:r>
          </a:p>
          <a:p>
            <a:r>
              <a:rPr lang="en-US" dirty="0">
                <a:latin typeface="Consolas"/>
              </a:rPr>
              <a:t>Index(['</a:t>
            </a:r>
            <a:r>
              <a:rPr lang="en-US" dirty="0" err="1">
                <a:latin typeface="Consolas"/>
              </a:rPr>
              <a:t>LandSlope_encoded</a:t>
            </a:r>
            <a:r>
              <a:rPr lang="en-US" dirty="0">
                <a:latin typeface="Consolas"/>
              </a:rPr>
              <a:t>', '</a:t>
            </a:r>
            <a:r>
              <a:rPr lang="en-US" dirty="0" err="1">
                <a:latin typeface="Consolas"/>
              </a:rPr>
              <a:t>OpenPorchSF</a:t>
            </a:r>
            <a:r>
              <a:rPr lang="en-US" dirty="0">
                <a:latin typeface="Consolas"/>
              </a:rPr>
              <a:t>', 'Fireplaces', '</a:t>
            </a:r>
            <a:r>
              <a:rPr lang="en-US" dirty="0" err="1">
                <a:latin typeface="Consolas"/>
              </a:rPr>
              <a:t>LotShape_encoded</a:t>
            </a:r>
            <a:r>
              <a:rPr lang="en-US" dirty="0">
                <a:latin typeface="Consolas"/>
              </a:rPr>
              <a:t>',
       '</a:t>
            </a:r>
            <a:r>
              <a:rPr lang="en-US" dirty="0" err="1">
                <a:latin typeface="Consolas"/>
              </a:rPr>
              <a:t>HeatingQC_encoded</a:t>
            </a:r>
            <a:r>
              <a:rPr lang="en-US" dirty="0">
                <a:latin typeface="Consolas"/>
              </a:rPr>
              <a:t>', 'BsmtFinSF1_pct_change', '</a:t>
            </a:r>
            <a:r>
              <a:rPr lang="en-US" dirty="0" err="1">
                <a:latin typeface="Consolas"/>
              </a:rPr>
              <a:t>MasVnrArea</a:t>
            </a:r>
            <a:r>
              <a:rPr lang="en-US" dirty="0">
                <a:latin typeface="Consolas"/>
              </a:rPr>
              <a:t>',
       '</a:t>
            </a:r>
            <a:r>
              <a:rPr lang="en-US" dirty="0" err="1">
                <a:latin typeface="Consolas"/>
              </a:rPr>
              <a:t>WoodDeckSF</a:t>
            </a:r>
            <a:r>
              <a:rPr lang="en-US" dirty="0">
                <a:latin typeface="Consolas"/>
              </a:rPr>
              <a:t>', '</a:t>
            </a:r>
            <a:r>
              <a:rPr lang="en-US" dirty="0" err="1">
                <a:latin typeface="Consolas"/>
              </a:rPr>
              <a:t>GarageFinish_encoded_pct_change</a:t>
            </a:r>
            <a:r>
              <a:rPr lang="en-US" dirty="0">
                <a:latin typeface="Consolas"/>
              </a:rPr>
              <a:t>', '</a:t>
            </a:r>
            <a:r>
              <a:rPr lang="en-US" dirty="0" err="1">
                <a:latin typeface="Consolas"/>
              </a:rPr>
              <a:t>HalfBath</a:t>
            </a:r>
            <a:r>
              <a:rPr lang="en-US" dirty="0">
                <a:latin typeface="Consolas"/>
              </a:rPr>
              <a:t>'],
      </a:t>
            </a:r>
            <a:r>
              <a:rPr lang="en-US" dirty="0" err="1">
                <a:latin typeface="Consolas"/>
              </a:rPr>
              <a:t>dtype</a:t>
            </a:r>
            <a:r>
              <a:rPr lang="en-US" dirty="0">
                <a:latin typeface="Consolas"/>
              </a:rPr>
              <a:t>='object')</a:t>
            </a:r>
            <a:endParaRPr lang="en-US" dirty="0"/>
          </a:p>
        </p:txBody>
      </p:sp>
    </p:spTree>
    <p:extLst>
      <p:ext uri="{BB962C8B-B14F-4D97-AF65-F5344CB8AC3E}">
        <p14:creationId xmlns:p14="http://schemas.microsoft.com/office/powerpoint/2010/main" val="1361910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histogram&#10;&#10;Description automatically generated">
            <a:extLst>
              <a:ext uri="{FF2B5EF4-FFF2-40B4-BE49-F238E27FC236}">
                <a16:creationId xmlns:a16="http://schemas.microsoft.com/office/drawing/2014/main" id="{DF0370E4-60A9-D97D-6AD1-84408D798306}"/>
              </a:ext>
            </a:extLst>
          </p:cNvPr>
          <p:cNvPicPr>
            <a:picLocks noChangeAspect="1"/>
          </p:cNvPicPr>
          <p:nvPr/>
        </p:nvPicPr>
        <p:blipFill>
          <a:blip r:embed="rId2"/>
          <a:stretch>
            <a:fillRect/>
          </a:stretch>
        </p:blipFill>
        <p:spPr>
          <a:xfrm>
            <a:off x="1949571" y="213015"/>
            <a:ext cx="8149086" cy="6446347"/>
          </a:xfrm>
          <a:prstGeom prst="rect">
            <a:avLst/>
          </a:prstGeom>
        </p:spPr>
      </p:pic>
    </p:spTree>
    <p:extLst>
      <p:ext uri="{BB962C8B-B14F-4D97-AF65-F5344CB8AC3E}">
        <p14:creationId xmlns:p14="http://schemas.microsoft.com/office/powerpoint/2010/main" val="691631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5">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7">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7C4D44-9DD1-B608-EA04-94B80AD09D74}"/>
              </a:ext>
            </a:extLst>
          </p:cNvPr>
          <p:cNvSpPr>
            <a:spLocks noGrp="1"/>
          </p:cNvSpPr>
          <p:nvPr>
            <p:ph type="title"/>
          </p:nvPr>
        </p:nvSpPr>
        <p:spPr>
          <a:xfrm>
            <a:off x="635001" y="640823"/>
            <a:ext cx="3103194" cy="5583148"/>
          </a:xfrm>
        </p:spPr>
        <p:txBody>
          <a:bodyPr anchor="ctr">
            <a:normAutofit/>
          </a:bodyPr>
          <a:lstStyle/>
          <a:p>
            <a:r>
              <a:rPr lang="en-US">
                <a:solidFill>
                  <a:schemeClr val="bg1"/>
                </a:solidFill>
              </a:rPr>
              <a:t>STEPS USED TO COMPLETE THE PROJECT</a:t>
            </a:r>
          </a:p>
        </p:txBody>
      </p:sp>
      <p:graphicFrame>
        <p:nvGraphicFramePr>
          <p:cNvPr id="5" name="Content Placeholder 2">
            <a:extLst>
              <a:ext uri="{FF2B5EF4-FFF2-40B4-BE49-F238E27FC236}">
                <a16:creationId xmlns:a16="http://schemas.microsoft.com/office/drawing/2014/main" id="{A1C0F7BD-08E6-4741-9529-D5C61E4A8CDE}"/>
              </a:ext>
            </a:extLst>
          </p:cNvPr>
          <p:cNvGraphicFramePr>
            <a:graphicFrameLocks noGrp="1"/>
          </p:cNvGraphicFramePr>
          <p:nvPr>
            <p:ph idx="1"/>
            <p:extLst>
              <p:ext uri="{D42A27DB-BD31-4B8C-83A1-F6EECF244321}">
                <p14:modId xmlns:p14="http://schemas.microsoft.com/office/powerpoint/2010/main" val="133015308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0236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0"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288B3-E1BF-0E44-D887-8329C779425A}"/>
              </a:ext>
            </a:extLst>
          </p:cNvPr>
          <p:cNvSpPr>
            <a:spLocks noGrp="1"/>
          </p:cNvSpPr>
          <p:nvPr>
            <p:ph type="title"/>
          </p:nvPr>
        </p:nvSpPr>
        <p:spPr>
          <a:xfrm>
            <a:off x="890338" y="640080"/>
            <a:ext cx="3734014" cy="3566160"/>
          </a:xfrm>
        </p:spPr>
        <p:txBody>
          <a:bodyPr vert="horz" lIns="91440" tIns="45720" rIns="91440" bIns="45720" rtlCol="0" anchor="b">
            <a:normAutofit/>
          </a:bodyPr>
          <a:lstStyle/>
          <a:p>
            <a:pPr>
              <a:lnSpc>
                <a:spcPct val="90000"/>
              </a:lnSpc>
            </a:pPr>
            <a:r>
              <a:rPr lang="en-US" sz="6800"/>
              <a:t>HEAD VIEW, TAIL VIEW AND SAMPLE VIEW</a:t>
            </a:r>
          </a:p>
        </p:txBody>
      </p:sp>
      <p:sp>
        <p:nvSpPr>
          <p:cNvPr id="41"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C778FB"/>
          </a:solidFill>
          <a:ln w="38100" cap="rnd">
            <a:solidFill>
              <a:srgbClr val="C778F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F5B573E2-DC00-722C-01AA-B545BBBC16F7}"/>
              </a:ext>
            </a:extLst>
          </p:cNvPr>
          <p:cNvPicPr>
            <a:picLocks noGrp="1" noChangeAspect="1"/>
          </p:cNvPicPr>
          <p:nvPr>
            <p:ph idx="1"/>
          </p:nvPr>
        </p:nvPicPr>
        <p:blipFill rotWithShape="1">
          <a:blip r:embed="rId2"/>
          <a:srcRect r="-1" b="453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90163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04438-2BBF-77FE-2544-DCF3AFFD9975}"/>
              </a:ext>
            </a:extLst>
          </p:cNvPr>
          <p:cNvSpPr>
            <a:spLocks noGrp="1"/>
          </p:cNvSpPr>
          <p:nvPr>
            <p:ph type="title"/>
          </p:nvPr>
        </p:nvSpPr>
        <p:spPr>
          <a:xfrm>
            <a:off x="838200" y="365125"/>
            <a:ext cx="10515600" cy="1325563"/>
          </a:xfrm>
        </p:spPr>
        <p:txBody>
          <a:bodyPr>
            <a:normAutofit/>
          </a:bodyPr>
          <a:lstStyle/>
          <a:p>
            <a:pPr>
              <a:lnSpc>
                <a:spcPct val="90000"/>
              </a:lnSpc>
            </a:pPr>
            <a:r>
              <a:rPr lang="en-US" sz="6800">
                <a:solidFill>
                  <a:schemeClr val="accent1"/>
                </a:solidFill>
              </a:rPr>
              <a:t>ASSUMPTIONS USED TO COMPLETE THE PROJECT</a:t>
            </a:r>
          </a:p>
        </p:txBody>
      </p:sp>
      <p:graphicFrame>
        <p:nvGraphicFramePr>
          <p:cNvPr id="5" name="Content Placeholder 2">
            <a:extLst>
              <a:ext uri="{FF2B5EF4-FFF2-40B4-BE49-F238E27FC236}">
                <a16:creationId xmlns:a16="http://schemas.microsoft.com/office/drawing/2014/main" id="{B227A2EA-75D8-AD52-AA77-C38169E43AC5}"/>
              </a:ext>
            </a:extLst>
          </p:cNvPr>
          <p:cNvGraphicFramePr>
            <a:graphicFrameLocks noGrp="1"/>
          </p:cNvGraphicFramePr>
          <p:nvPr>
            <p:ph idx="1"/>
            <p:extLst>
              <p:ext uri="{D42A27DB-BD31-4B8C-83A1-F6EECF244321}">
                <p14:modId xmlns:p14="http://schemas.microsoft.com/office/powerpoint/2010/main" val="290606552"/>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7085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11CDA3-4110-92DD-80CD-93C173D550B6}"/>
              </a:ext>
            </a:extLst>
          </p:cNvPr>
          <p:cNvSpPr>
            <a:spLocks noGrp="1"/>
          </p:cNvSpPr>
          <p:nvPr>
            <p:ph type="title"/>
          </p:nvPr>
        </p:nvSpPr>
        <p:spPr>
          <a:xfrm>
            <a:off x="635001" y="640823"/>
            <a:ext cx="3103194" cy="5583148"/>
          </a:xfrm>
        </p:spPr>
        <p:txBody>
          <a:bodyPr anchor="ctr">
            <a:normAutofit/>
          </a:bodyPr>
          <a:lstStyle/>
          <a:p>
            <a:r>
              <a:rPr lang="en-US">
                <a:solidFill>
                  <a:schemeClr val="bg1"/>
                </a:solidFill>
              </a:rPr>
              <a:t>MODEL DASHBOARD</a:t>
            </a:r>
          </a:p>
        </p:txBody>
      </p:sp>
      <p:graphicFrame>
        <p:nvGraphicFramePr>
          <p:cNvPr id="5" name="Content Placeholder 2">
            <a:extLst>
              <a:ext uri="{FF2B5EF4-FFF2-40B4-BE49-F238E27FC236}">
                <a16:creationId xmlns:a16="http://schemas.microsoft.com/office/drawing/2014/main" id="{9974F686-5356-AEED-E4E0-9C092F04B63B}"/>
              </a:ext>
            </a:extLst>
          </p:cNvPr>
          <p:cNvGraphicFramePr>
            <a:graphicFrameLocks noGrp="1"/>
          </p:cNvGraphicFramePr>
          <p:nvPr>
            <p:ph idx="1"/>
            <p:extLst>
              <p:ext uri="{D42A27DB-BD31-4B8C-83A1-F6EECF244321}">
                <p14:modId xmlns:p14="http://schemas.microsoft.com/office/powerpoint/2010/main" val="65098127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6825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E5A134-31C6-03FB-A0F6-8D9F83ADFE7C}"/>
              </a:ext>
            </a:extLst>
          </p:cNvPr>
          <p:cNvSpPr>
            <a:spLocks noGrp="1"/>
          </p:cNvSpPr>
          <p:nvPr>
            <p:ph type="title"/>
          </p:nvPr>
        </p:nvSpPr>
        <p:spPr>
          <a:xfrm>
            <a:off x="635000" y="634029"/>
            <a:ext cx="10921640" cy="1314698"/>
          </a:xfrm>
        </p:spPr>
        <p:txBody>
          <a:bodyPr anchor="ctr">
            <a:normAutofit/>
          </a:bodyPr>
          <a:lstStyle/>
          <a:p>
            <a:pPr algn="ctr"/>
            <a:r>
              <a:rPr lang="en-US" sz="7200"/>
              <a:t>MODEL DASHBOARD (CONTD)</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654ECAB-568C-BA9C-771D-E0710AD50401}"/>
              </a:ext>
            </a:extLst>
          </p:cNvPr>
          <p:cNvGraphicFramePr>
            <a:graphicFrameLocks noGrp="1"/>
          </p:cNvGraphicFramePr>
          <p:nvPr>
            <p:ph idx="1"/>
            <p:extLst>
              <p:ext uri="{D42A27DB-BD31-4B8C-83A1-F6EECF244321}">
                <p14:modId xmlns:p14="http://schemas.microsoft.com/office/powerpoint/2010/main" val="3722574892"/>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5288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77FD8-00FF-408D-D004-75C200094B27}"/>
              </a:ext>
            </a:extLst>
          </p:cNvPr>
          <p:cNvSpPr>
            <a:spLocks noGrp="1"/>
          </p:cNvSpPr>
          <p:nvPr>
            <p:ph type="title"/>
          </p:nvPr>
        </p:nvSpPr>
        <p:spPr/>
        <p:txBody>
          <a:bodyPr/>
          <a:lstStyle/>
          <a:p>
            <a:r>
              <a:rPr lang="en-US" dirty="0"/>
              <a:t>MODEL DASHBOARD (CONTD)</a:t>
            </a:r>
          </a:p>
        </p:txBody>
      </p:sp>
      <p:sp>
        <p:nvSpPr>
          <p:cNvPr id="3" name="Content Placeholder 2">
            <a:extLst>
              <a:ext uri="{FF2B5EF4-FFF2-40B4-BE49-F238E27FC236}">
                <a16:creationId xmlns:a16="http://schemas.microsoft.com/office/drawing/2014/main" id="{A41007C7-894A-BDB6-C11C-F705F73865A0}"/>
              </a:ext>
            </a:extLst>
          </p:cNvPr>
          <p:cNvSpPr>
            <a:spLocks noGrp="1"/>
          </p:cNvSpPr>
          <p:nvPr>
            <p:ph idx="1"/>
          </p:nvPr>
        </p:nvSpPr>
        <p:spPr/>
        <p:txBody>
          <a:bodyPr vert="horz" lIns="91440" tIns="45720" rIns="91440" bIns="45720" rtlCol="0" anchor="t">
            <a:normAutofit fontScale="92500" lnSpcReduction="20000"/>
          </a:bodyPr>
          <a:lstStyle/>
          <a:p>
            <a:r>
              <a:rPr lang="en-US" b="1" dirty="0"/>
              <a:t>Model 1:</a:t>
            </a:r>
            <a:r>
              <a:rPr lang="en-US" dirty="0"/>
              <a:t> </a:t>
            </a:r>
            <a:r>
              <a:rPr lang="en-US" b="1" dirty="0"/>
              <a:t>Random Forest Regressor With Grid Search CV Hyper Parameter Tuning</a:t>
            </a:r>
            <a:endParaRPr lang="en-US" dirty="0"/>
          </a:p>
          <a:p>
            <a:pPr lvl="1"/>
            <a:r>
              <a:rPr lang="en-US" dirty="0">
                <a:latin typeface="Consolas"/>
              </a:rPr>
              <a:t>MSE Train:  472351089.3783724
</a:t>
            </a:r>
          </a:p>
          <a:p>
            <a:pPr lvl="1"/>
            <a:r>
              <a:rPr lang="en-US" dirty="0">
                <a:latin typeface="Consolas"/>
              </a:rPr>
              <a:t>RMSE Train:  21733.6395796556
</a:t>
            </a:r>
          </a:p>
          <a:p>
            <a:pPr lvl="1"/>
            <a:r>
              <a:rPr lang="en-US" dirty="0">
                <a:latin typeface="Consolas"/>
              </a:rPr>
              <a:t>MSE Test:  2941145189.730843
</a:t>
            </a:r>
          </a:p>
          <a:p>
            <a:pPr lvl="1"/>
            <a:r>
              <a:rPr lang="en-US" dirty="0">
                <a:latin typeface="Consolas"/>
              </a:rPr>
              <a:t>RMSE Train:  54232.32605864184
</a:t>
            </a:r>
            <a:endParaRPr lang="en-US"/>
          </a:p>
          <a:p>
            <a:pPr marL="457200" lvl="1" indent="0">
              <a:buNone/>
            </a:pPr>
            <a:br>
              <a:rPr lang="en-US" dirty="0"/>
            </a:br>
            <a:endParaRPr lang="en-US" dirty="0"/>
          </a:p>
          <a:p>
            <a:pPr lvl="1"/>
            <a:endParaRPr lang="en-US" dirty="0"/>
          </a:p>
        </p:txBody>
      </p:sp>
    </p:spTree>
    <p:extLst>
      <p:ext uri="{BB962C8B-B14F-4D97-AF65-F5344CB8AC3E}">
        <p14:creationId xmlns:p14="http://schemas.microsoft.com/office/powerpoint/2010/main" val="675048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3986A38-DECC-EA2B-B4E3-9C8E076806AC}"/>
              </a:ext>
            </a:extLst>
          </p:cNvPr>
          <p:cNvSpPr>
            <a:spLocks noGrp="1"/>
          </p:cNvSpPr>
          <p:nvPr>
            <p:ph type="title"/>
          </p:nvPr>
        </p:nvSpPr>
        <p:spPr>
          <a:xfrm>
            <a:off x="635001" y="640823"/>
            <a:ext cx="3103194" cy="5583148"/>
          </a:xfrm>
        </p:spPr>
        <p:txBody>
          <a:bodyPr anchor="ctr">
            <a:normAutofit/>
          </a:bodyPr>
          <a:lstStyle/>
          <a:p>
            <a:r>
              <a:rPr lang="en-US">
                <a:solidFill>
                  <a:schemeClr val="bg1"/>
                </a:solidFill>
              </a:rPr>
              <a:t>MODEL DASHBOARD (CONTD)</a:t>
            </a:r>
          </a:p>
        </p:txBody>
      </p:sp>
      <p:graphicFrame>
        <p:nvGraphicFramePr>
          <p:cNvPr id="5" name="Content Placeholder 2">
            <a:extLst>
              <a:ext uri="{FF2B5EF4-FFF2-40B4-BE49-F238E27FC236}">
                <a16:creationId xmlns:a16="http://schemas.microsoft.com/office/drawing/2014/main" id="{05793B5E-16B0-186B-0119-AA48EC885900}"/>
              </a:ext>
            </a:extLst>
          </p:cNvPr>
          <p:cNvGraphicFramePr>
            <a:graphicFrameLocks noGrp="1"/>
          </p:cNvGraphicFramePr>
          <p:nvPr>
            <p:ph idx="1"/>
            <p:extLst>
              <p:ext uri="{D42A27DB-BD31-4B8C-83A1-F6EECF244321}">
                <p14:modId xmlns:p14="http://schemas.microsoft.com/office/powerpoint/2010/main" val="353340202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4980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7CB1D-35DC-3B70-1775-96B87C04EFDA}"/>
              </a:ext>
            </a:extLst>
          </p:cNvPr>
          <p:cNvSpPr>
            <a:spLocks noGrp="1"/>
          </p:cNvSpPr>
          <p:nvPr>
            <p:ph type="title"/>
          </p:nvPr>
        </p:nvSpPr>
        <p:spPr/>
        <p:txBody>
          <a:bodyPr/>
          <a:lstStyle/>
          <a:p>
            <a:r>
              <a:rPr lang="en-US" dirty="0"/>
              <a:t>MODEL DASHBOARD (CONTD)</a:t>
            </a:r>
          </a:p>
        </p:txBody>
      </p:sp>
      <p:sp>
        <p:nvSpPr>
          <p:cNvPr id="3" name="Content Placeholder 2">
            <a:extLst>
              <a:ext uri="{FF2B5EF4-FFF2-40B4-BE49-F238E27FC236}">
                <a16:creationId xmlns:a16="http://schemas.microsoft.com/office/drawing/2014/main" id="{25E7399F-F9B8-7D64-773B-3A321343C1C1}"/>
              </a:ext>
            </a:extLst>
          </p:cNvPr>
          <p:cNvSpPr>
            <a:spLocks noGrp="1"/>
          </p:cNvSpPr>
          <p:nvPr>
            <p:ph idx="1"/>
          </p:nvPr>
        </p:nvSpPr>
        <p:spPr/>
        <p:txBody>
          <a:bodyPr vert="horz" lIns="91440" tIns="45720" rIns="91440" bIns="45720" rtlCol="0" anchor="t">
            <a:normAutofit/>
          </a:bodyPr>
          <a:lstStyle/>
          <a:p>
            <a:r>
              <a:rPr lang="en-US" b="1" dirty="0"/>
              <a:t>Model 3:</a:t>
            </a:r>
            <a:r>
              <a:rPr lang="en-US" dirty="0"/>
              <a:t> </a:t>
            </a:r>
            <a:r>
              <a:rPr lang="en-US" b="1" dirty="0"/>
              <a:t>Ada Boost Regressor And Random Forest Regressor With Grid Search CV Hyper Parameter Tuning and Ada Boost Boosting</a:t>
            </a:r>
            <a:endParaRPr lang="en-US" dirty="0"/>
          </a:p>
          <a:p>
            <a:r>
              <a:rPr lang="en-US" dirty="0">
                <a:latin typeface="Consolas"/>
              </a:rPr>
              <a:t>mse_train 2261749348.614542
rmse_train 47557.85264932114
mse_test 2950461165.4071236
rmse_test 54318.147661781724</a:t>
            </a:r>
            <a:endParaRPr lang="en-US" b="1" dirty="0"/>
          </a:p>
          <a:p>
            <a:endParaRPr lang="en-US" dirty="0"/>
          </a:p>
        </p:txBody>
      </p:sp>
      <p:sp>
        <p:nvSpPr>
          <p:cNvPr id="4" name="TextBox 3">
            <a:extLst>
              <a:ext uri="{FF2B5EF4-FFF2-40B4-BE49-F238E27FC236}">
                <a16:creationId xmlns:a16="http://schemas.microsoft.com/office/drawing/2014/main" id="{B84836DA-4E47-8DF8-8B5F-4EB521D82B92}"/>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0818544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95D2F-2F01-0342-DFB4-F287D5C08755}"/>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a:ea typeface="+mj-lt"/>
                <a:cs typeface="+mj-lt"/>
              </a:rPr>
              <a:t>MODEL DASHBOARD (CONTD)</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BA3A6B-9D5B-68A2-4753-870EF3796233}"/>
              </a:ext>
            </a:extLst>
          </p:cNvPr>
          <p:cNvSpPr>
            <a:spLocks noGrp="1"/>
          </p:cNvSpPr>
          <p:nvPr>
            <p:ph idx="1"/>
          </p:nvPr>
        </p:nvSpPr>
        <p:spPr>
          <a:xfrm>
            <a:off x="640080" y="2872899"/>
            <a:ext cx="4243589" cy="3320668"/>
          </a:xfrm>
        </p:spPr>
        <p:txBody>
          <a:bodyPr vert="horz" lIns="91440" tIns="45720" rIns="91440" bIns="45720" rtlCol="0" anchor="t">
            <a:normAutofit fontScale="70000" lnSpcReduction="20000"/>
          </a:bodyPr>
          <a:lstStyle/>
          <a:p>
            <a:r>
              <a:rPr lang="en-US" b="1" dirty="0"/>
              <a:t>Model 4: Extra Trees Regressor With Grid Search CV Hyper Parameter Tuning</a:t>
            </a:r>
            <a:endParaRPr lang="en-US" dirty="0"/>
          </a:p>
          <a:p>
            <a:r>
              <a:rPr lang="en-US" dirty="0">
                <a:latin typeface="Consolas"/>
              </a:rPr>
              <a:t>mse_train:  1148887032.2666373
rmse_train 33895.2361293831
mse_train:  2682387627.887125
rmse_train 51791.771816449036</a:t>
            </a:r>
            <a:endParaRPr lang="en-US" dirty="0"/>
          </a:p>
        </p:txBody>
      </p:sp>
      <p:pic>
        <p:nvPicPr>
          <p:cNvPr id="5" name="Picture 4" descr="Snowed pine trees">
            <a:extLst>
              <a:ext uri="{FF2B5EF4-FFF2-40B4-BE49-F238E27FC236}">
                <a16:creationId xmlns:a16="http://schemas.microsoft.com/office/drawing/2014/main" id="{3BE625FE-2B22-1AAC-9E2C-B438D1ACE339}"/>
              </a:ext>
            </a:extLst>
          </p:cNvPr>
          <p:cNvPicPr>
            <a:picLocks noChangeAspect="1"/>
          </p:cNvPicPr>
          <p:nvPr/>
        </p:nvPicPr>
        <p:blipFill rotWithShape="1">
          <a:blip r:embed="rId2"/>
          <a:srcRect l="26197" r="6948"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685685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DC57-B1DE-F648-C039-E4642E15D6EE}"/>
              </a:ext>
            </a:extLst>
          </p:cNvPr>
          <p:cNvSpPr>
            <a:spLocks noGrp="1"/>
          </p:cNvSpPr>
          <p:nvPr>
            <p:ph type="title"/>
          </p:nvPr>
        </p:nvSpPr>
        <p:spPr/>
        <p:txBody>
          <a:bodyPr/>
          <a:lstStyle/>
          <a:p>
            <a:r>
              <a:rPr lang="en-US" dirty="0">
                <a:ea typeface="+mj-lt"/>
                <a:cs typeface="+mj-lt"/>
              </a:rPr>
              <a:t>MODEL DASHBOARD (CONTD)</a:t>
            </a:r>
            <a:endParaRPr lang="en-US" dirty="0"/>
          </a:p>
        </p:txBody>
      </p:sp>
      <p:sp>
        <p:nvSpPr>
          <p:cNvPr id="3" name="Content Placeholder 2">
            <a:extLst>
              <a:ext uri="{FF2B5EF4-FFF2-40B4-BE49-F238E27FC236}">
                <a16:creationId xmlns:a16="http://schemas.microsoft.com/office/drawing/2014/main" id="{CAB04D49-7367-5A5D-8A34-355A1A83D853}"/>
              </a:ext>
            </a:extLst>
          </p:cNvPr>
          <p:cNvSpPr>
            <a:spLocks noGrp="1"/>
          </p:cNvSpPr>
          <p:nvPr>
            <p:ph idx="1"/>
          </p:nvPr>
        </p:nvSpPr>
        <p:spPr/>
        <p:txBody>
          <a:bodyPr vert="horz" lIns="91440" tIns="45720" rIns="91440" bIns="45720" rtlCol="0" anchor="t">
            <a:normAutofit/>
          </a:bodyPr>
          <a:lstStyle/>
          <a:p>
            <a:r>
              <a:rPr lang="en-US" b="1" dirty="0"/>
              <a:t>Model 5:</a:t>
            </a:r>
            <a:r>
              <a:rPr lang="en-US" dirty="0"/>
              <a:t> </a:t>
            </a:r>
            <a:r>
              <a:rPr lang="en-US" b="1" dirty="0"/>
              <a:t>Linear Regression With Intuitional Hyper Parameter Tuning</a:t>
            </a:r>
            <a:endParaRPr lang="en-US"/>
          </a:p>
          <a:p>
            <a:r>
              <a:rPr lang="en-US" dirty="0">
                <a:latin typeface="Consolas"/>
              </a:rPr>
              <a:t>mse_train:  3643318304.1421824
rmse_train 60359.906429203336
mse_train:  3238713380.888534
rmse_train 56909.694963938564</a:t>
            </a:r>
            <a:endParaRPr lang="en-US" dirty="0"/>
          </a:p>
        </p:txBody>
      </p:sp>
      <p:sp>
        <p:nvSpPr>
          <p:cNvPr id="7" name="TextBox 6">
            <a:extLst>
              <a:ext uri="{FF2B5EF4-FFF2-40B4-BE49-F238E27FC236}">
                <a16:creationId xmlns:a16="http://schemas.microsoft.com/office/drawing/2014/main" id="{D53C34CD-C454-8C7B-AD35-B5AD52C629F2}"/>
              </a:ext>
            </a:extLst>
          </p:cNvPr>
          <p:cNvSpPr txBox="1"/>
          <p:nvPr/>
        </p:nvSpPr>
        <p:spPr>
          <a:xfrm>
            <a:off x="5153025" y="362902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3861618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6692-AF01-D6FA-9F62-8B2F3EEC6E83}"/>
              </a:ext>
            </a:extLst>
          </p:cNvPr>
          <p:cNvSpPr>
            <a:spLocks noGrp="1"/>
          </p:cNvSpPr>
          <p:nvPr>
            <p:ph type="title"/>
          </p:nvPr>
        </p:nvSpPr>
        <p:spPr/>
        <p:txBody>
          <a:bodyPr>
            <a:normAutofit/>
          </a:bodyPr>
          <a:lstStyle/>
          <a:p>
            <a:r>
              <a:rPr lang="en-US" dirty="0">
                <a:ea typeface="+mj-lt"/>
                <a:cs typeface="+mj-lt"/>
              </a:rPr>
              <a:t>MODEL DASHBOARD (CONTD)</a:t>
            </a:r>
          </a:p>
        </p:txBody>
      </p:sp>
      <p:sp>
        <p:nvSpPr>
          <p:cNvPr id="3" name="Content Placeholder 2">
            <a:extLst>
              <a:ext uri="{FF2B5EF4-FFF2-40B4-BE49-F238E27FC236}">
                <a16:creationId xmlns:a16="http://schemas.microsoft.com/office/drawing/2014/main" id="{36C8D6A9-69E9-90E7-5FEF-4F75459B77E8}"/>
              </a:ext>
            </a:extLst>
          </p:cNvPr>
          <p:cNvSpPr>
            <a:spLocks noGrp="1"/>
          </p:cNvSpPr>
          <p:nvPr>
            <p:ph idx="1"/>
          </p:nvPr>
        </p:nvSpPr>
        <p:spPr/>
        <p:txBody>
          <a:bodyPr vert="horz" lIns="91440" tIns="45720" rIns="91440" bIns="45720" rtlCol="0" anchor="t">
            <a:normAutofit/>
          </a:bodyPr>
          <a:lstStyle/>
          <a:p>
            <a:r>
              <a:rPr lang="en-US" b="1" dirty="0"/>
              <a:t>Model 6: Huber Regressor With Default Hyper Parameter Tuning</a:t>
            </a:r>
            <a:endParaRPr lang="en-US" dirty="0"/>
          </a:p>
          <a:p>
            <a:r>
              <a:rPr lang="en-US" dirty="0">
                <a:latin typeface="Consolas"/>
              </a:rPr>
              <a:t>mse_train:  3449320674.0164285
</a:t>
            </a:r>
            <a:r>
              <a:rPr lang="en-US" dirty="0" err="1">
                <a:latin typeface="Consolas"/>
              </a:rPr>
              <a:t>rmse_train</a:t>
            </a:r>
            <a:r>
              <a:rPr lang="en-US" dirty="0">
                <a:latin typeface="Consolas"/>
              </a:rPr>
              <a:t> 58730.91753085787
</a:t>
            </a:r>
            <a:r>
              <a:rPr lang="en-US" dirty="0" err="1">
                <a:latin typeface="Consolas"/>
              </a:rPr>
              <a:t>mse_train</a:t>
            </a:r>
            <a:r>
              <a:rPr lang="en-US" dirty="0">
                <a:latin typeface="Consolas"/>
              </a:rPr>
              <a:t>:  2763713597.6159506
</a:t>
            </a:r>
            <a:r>
              <a:rPr lang="en-US" dirty="0" err="1">
                <a:latin typeface="Consolas"/>
              </a:rPr>
              <a:t>rmse_train</a:t>
            </a:r>
            <a:r>
              <a:rPr lang="en-US" dirty="0">
                <a:latin typeface="Consolas"/>
              </a:rPr>
              <a:t> 52571.03382677528</a:t>
            </a:r>
            <a:endParaRPr lang="en-US" b="1" dirty="0"/>
          </a:p>
          <a:p>
            <a:endParaRPr lang="en-US" dirty="0"/>
          </a:p>
        </p:txBody>
      </p:sp>
    </p:spTree>
    <p:extLst>
      <p:ext uri="{BB962C8B-B14F-4D97-AF65-F5344CB8AC3E}">
        <p14:creationId xmlns:p14="http://schemas.microsoft.com/office/powerpoint/2010/main" val="160068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784-BC50-62D9-B825-EBFD8C7A8B0D}"/>
              </a:ext>
            </a:extLst>
          </p:cNvPr>
          <p:cNvSpPr>
            <a:spLocks noGrp="1"/>
          </p:cNvSpPr>
          <p:nvPr>
            <p:ph type="title"/>
          </p:nvPr>
        </p:nvSpPr>
        <p:spPr/>
        <p:txBody>
          <a:bodyPr/>
          <a:lstStyle/>
          <a:p>
            <a:r>
              <a:rPr lang="en-US" dirty="0"/>
              <a:t>MODEL DASHBOARD (CONTD)</a:t>
            </a:r>
          </a:p>
        </p:txBody>
      </p:sp>
      <p:sp>
        <p:nvSpPr>
          <p:cNvPr id="3" name="Content Placeholder 2">
            <a:extLst>
              <a:ext uri="{FF2B5EF4-FFF2-40B4-BE49-F238E27FC236}">
                <a16:creationId xmlns:a16="http://schemas.microsoft.com/office/drawing/2014/main" id="{ACD48992-F8F8-1DDD-9BBB-1367A5E4D82A}"/>
              </a:ext>
            </a:extLst>
          </p:cNvPr>
          <p:cNvSpPr>
            <a:spLocks noGrp="1"/>
          </p:cNvSpPr>
          <p:nvPr>
            <p:ph idx="1"/>
          </p:nvPr>
        </p:nvSpPr>
        <p:spPr/>
        <p:txBody>
          <a:bodyPr vert="horz" lIns="91440" tIns="45720" rIns="91440" bIns="45720" rtlCol="0" anchor="t">
            <a:normAutofit/>
          </a:bodyPr>
          <a:lstStyle/>
          <a:p>
            <a:r>
              <a:rPr lang="en-US" b="1" dirty="0"/>
              <a:t>Model 7: Ada Boost Regressor With Huber Regressor As Base Estimator</a:t>
            </a:r>
          </a:p>
          <a:p>
            <a:r>
              <a:rPr lang="en-US" dirty="0">
                <a:latin typeface="Consolas"/>
              </a:rPr>
              <a:t>mse_train 2527254513.044728
</a:t>
            </a:r>
            <a:r>
              <a:rPr lang="en-US" dirty="0" err="1">
                <a:latin typeface="Consolas"/>
              </a:rPr>
              <a:t>rmse_train</a:t>
            </a:r>
            <a:r>
              <a:rPr lang="en-US" dirty="0">
                <a:latin typeface="Consolas"/>
              </a:rPr>
              <a:t> 50271.806343563265
</a:t>
            </a:r>
            <a:r>
              <a:rPr lang="en-US" dirty="0" err="1">
                <a:latin typeface="Consolas"/>
              </a:rPr>
              <a:t>mse_test</a:t>
            </a:r>
            <a:r>
              <a:rPr lang="en-US" dirty="0">
                <a:latin typeface="Consolas"/>
              </a:rPr>
              <a:t> 3015933702.827419
</a:t>
            </a:r>
            <a:r>
              <a:rPr lang="en-US" dirty="0" err="1">
                <a:latin typeface="Consolas"/>
              </a:rPr>
              <a:t>rmse_test</a:t>
            </a:r>
            <a:r>
              <a:rPr lang="en-US" dirty="0">
                <a:latin typeface="Consolas"/>
              </a:rPr>
              <a:t> 54917.51726751145</a:t>
            </a:r>
            <a:endParaRPr lang="en-US" dirty="0"/>
          </a:p>
        </p:txBody>
      </p:sp>
    </p:spTree>
    <p:extLst>
      <p:ext uri="{BB962C8B-B14F-4D97-AF65-F5344CB8AC3E}">
        <p14:creationId xmlns:p14="http://schemas.microsoft.com/office/powerpoint/2010/main" val="60302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95DC6D5-A7B0-4D09-A7A5-62869A0D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a:extLst>
              <a:ext uri="{FF2B5EF4-FFF2-40B4-BE49-F238E27FC236}">
                <a16:creationId xmlns:a16="http://schemas.microsoft.com/office/drawing/2014/main" id="{9D09669A-F6CF-22C3-13BD-529E25287B61}"/>
              </a:ext>
            </a:extLst>
          </p:cNvPr>
          <p:cNvPicPr>
            <a:picLocks noChangeAspect="1"/>
          </p:cNvPicPr>
          <p:nvPr/>
        </p:nvPicPr>
        <p:blipFill rotWithShape="1">
          <a:blip r:embed="rId2">
            <a:alphaModFix amt="50000"/>
          </a:blip>
          <a:srcRect t="22867" b="20883"/>
          <a:stretch/>
        </p:blipFill>
        <p:spPr>
          <a:xfrm>
            <a:off x="20" y="10"/>
            <a:ext cx="12191979" cy="6857990"/>
          </a:xfrm>
          <a:prstGeom prst="rect">
            <a:avLst/>
          </a:prstGeom>
        </p:spPr>
      </p:pic>
      <p:sp>
        <p:nvSpPr>
          <p:cNvPr id="2" name="Title 1">
            <a:extLst>
              <a:ext uri="{FF2B5EF4-FFF2-40B4-BE49-F238E27FC236}">
                <a16:creationId xmlns:a16="http://schemas.microsoft.com/office/drawing/2014/main" id="{BFF3F8F9-4C6B-1CE4-568B-B1E960A526FB}"/>
              </a:ext>
            </a:extLst>
          </p:cNvPr>
          <p:cNvSpPr>
            <a:spLocks noGrp="1"/>
          </p:cNvSpPr>
          <p:nvPr>
            <p:ph type="title"/>
          </p:nvPr>
        </p:nvSpPr>
        <p:spPr>
          <a:xfrm>
            <a:off x="841248" y="847082"/>
            <a:ext cx="3803904" cy="5123950"/>
          </a:xfrm>
        </p:spPr>
        <p:txBody>
          <a:bodyPr anchor="t">
            <a:normAutofit/>
          </a:bodyPr>
          <a:lstStyle/>
          <a:p>
            <a:r>
              <a:rPr lang="en-US" sz="6600"/>
              <a:t>Translation</a:t>
            </a:r>
          </a:p>
        </p:txBody>
      </p:sp>
      <p:sp>
        <p:nvSpPr>
          <p:cNvPr id="26" name="sketchy rectangle">
            <a:extLst>
              <a:ext uri="{FF2B5EF4-FFF2-40B4-BE49-F238E27FC236}">
                <a16:creationId xmlns:a16="http://schemas.microsoft.com/office/drawing/2014/main" id="{E72C4BCF-DD12-4745-97A9-F340887E1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83CEA-0F9C-A22F-15B2-E49FD22247B7}"/>
              </a:ext>
            </a:extLst>
          </p:cNvPr>
          <p:cNvSpPr>
            <a:spLocks noGrp="1"/>
          </p:cNvSpPr>
          <p:nvPr>
            <p:ph idx="1"/>
          </p:nvPr>
        </p:nvSpPr>
        <p:spPr>
          <a:xfrm>
            <a:off x="5404104" y="847082"/>
            <a:ext cx="5946648" cy="4988412"/>
          </a:xfrm>
        </p:spPr>
        <p:txBody>
          <a:bodyPr vert="horz" lIns="91440" tIns="45720" rIns="91440" bIns="45720" rtlCol="0" anchor="t">
            <a:noAutofit/>
          </a:bodyPr>
          <a:lstStyle/>
          <a:p>
            <a:pPr>
              <a:lnSpc>
                <a:spcPct val="100000"/>
              </a:lnSpc>
            </a:pPr>
            <a:r>
              <a:rPr lang="en-US" sz="1500" b="1" dirty="0">
                <a:solidFill>
                  <a:schemeClr val="bg1"/>
                </a:solidFill>
                <a:ea typeface="+mn-lt"/>
                <a:cs typeface="+mn-lt"/>
              </a:rPr>
              <a:t># View 1: Analysis            </a:t>
            </a:r>
            <a:endParaRPr lang="en-US" sz="1500" b="1">
              <a:solidFill>
                <a:schemeClr val="bg1"/>
              </a:solidFill>
            </a:endParaRPr>
          </a:p>
          <a:p>
            <a:pPr>
              <a:lnSpc>
                <a:spcPct val="100000"/>
              </a:lnSpc>
            </a:pPr>
            <a:r>
              <a:rPr lang="en-US" sz="1500" b="1" dirty="0">
                <a:solidFill>
                  <a:schemeClr val="bg1"/>
                </a:solidFill>
                <a:ea typeface="+mn-lt"/>
                <a:cs typeface="+mn-lt"/>
              </a:rPr>
              <a:t>1. Data alongside represents first five houses of 1168 houses in train dataset.            </a:t>
            </a:r>
            <a:endParaRPr lang="en-US" sz="1500" b="1">
              <a:solidFill>
                <a:schemeClr val="bg1"/>
              </a:solidFill>
            </a:endParaRPr>
          </a:p>
          <a:p>
            <a:pPr>
              <a:lnSpc>
                <a:spcPct val="100000"/>
              </a:lnSpc>
            </a:pPr>
            <a:r>
              <a:rPr lang="en-US" sz="1500" b="1" dirty="0">
                <a:solidFill>
                  <a:schemeClr val="bg1"/>
                </a:solidFill>
                <a:ea typeface="+mn-lt"/>
                <a:cs typeface="+mn-lt"/>
              </a:rPr>
              <a:t>2. Data seems complex and incomplete due to 81 columns and many missing values.            </a:t>
            </a:r>
            <a:endParaRPr lang="en-US" sz="1500" b="1">
              <a:solidFill>
                <a:schemeClr val="bg1"/>
              </a:solidFill>
            </a:endParaRPr>
          </a:p>
          <a:p>
            <a:pPr>
              <a:lnSpc>
                <a:spcPct val="100000"/>
              </a:lnSpc>
            </a:pPr>
            <a:r>
              <a:rPr lang="en-US" sz="1500" b="1" dirty="0">
                <a:solidFill>
                  <a:schemeClr val="bg1"/>
                </a:solidFill>
                <a:ea typeface="+mn-lt"/>
                <a:cs typeface="+mn-lt"/>
              </a:rPr>
              <a:t>3.  Upper limit of sale price of first five houses is 268000 and lower limit is 128000             </a:t>
            </a:r>
            <a:endParaRPr lang="en-US" sz="1500" b="1">
              <a:solidFill>
                <a:schemeClr val="bg1"/>
              </a:solidFill>
            </a:endParaRPr>
          </a:p>
          <a:p>
            <a:pPr>
              <a:lnSpc>
                <a:spcPct val="100000"/>
              </a:lnSpc>
            </a:pPr>
            <a:r>
              <a:rPr lang="en-US" sz="1500" b="1" dirty="0">
                <a:solidFill>
                  <a:schemeClr val="bg1"/>
                </a:solidFill>
                <a:ea typeface="+mn-lt"/>
                <a:cs typeface="+mn-lt"/>
              </a:rPr>
              <a:t>4. All the five houses have been sold in normal condition with mode lying in the month of </a:t>
            </a:r>
            <a:r>
              <a:rPr lang="en-US" sz="1500" b="1" dirty="0" err="1">
                <a:solidFill>
                  <a:schemeClr val="bg1"/>
                </a:solidFill>
                <a:ea typeface="+mn-lt"/>
                <a:cs typeface="+mn-lt"/>
              </a:rPr>
              <a:t>junefor</a:t>
            </a:r>
            <a:r>
              <a:rPr lang="en-US" sz="1500" b="1" dirty="0">
                <a:solidFill>
                  <a:schemeClr val="bg1"/>
                </a:solidFill>
                <a:ea typeface="+mn-lt"/>
                <a:cs typeface="+mn-lt"/>
              </a:rPr>
              <a:t> the years 2007 and 2009 respectively.            </a:t>
            </a:r>
            <a:endParaRPr lang="en-US" sz="1500" b="1">
              <a:solidFill>
                <a:schemeClr val="bg1"/>
              </a:solidFill>
            </a:endParaRPr>
          </a:p>
          <a:p>
            <a:pPr>
              <a:lnSpc>
                <a:spcPct val="100000"/>
              </a:lnSpc>
            </a:pPr>
            <a:r>
              <a:rPr lang="en-US" sz="1500" b="1" dirty="0">
                <a:solidFill>
                  <a:schemeClr val="bg1"/>
                </a:solidFill>
                <a:ea typeface="+mn-lt"/>
                <a:cs typeface="+mn-lt"/>
              </a:rPr>
              <a:t>5. Only one house provides fencing facility and all the five houses provide pub utility            </a:t>
            </a:r>
            <a:endParaRPr lang="en-US" sz="1500" b="1">
              <a:solidFill>
                <a:schemeClr val="bg1"/>
              </a:solidFill>
            </a:endParaRPr>
          </a:p>
          <a:p>
            <a:pPr>
              <a:lnSpc>
                <a:spcPct val="100000"/>
              </a:lnSpc>
            </a:pPr>
            <a:r>
              <a:rPr lang="en-US" sz="1500" b="1" dirty="0">
                <a:solidFill>
                  <a:schemeClr val="bg1"/>
                </a:solidFill>
                <a:ea typeface="+mn-lt"/>
                <a:cs typeface="+mn-lt"/>
              </a:rPr>
              <a:t>6. Street type is pavement for all the five houses            </a:t>
            </a:r>
            <a:endParaRPr lang="en-US" sz="1500" b="1">
              <a:solidFill>
                <a:schemeClr val="bg1"/>
              </a:solidFill>
            </a:endParaRPr>
          </a:p>
          <a:p>
            <a:pPr>
              <a:lnSpc>
                <a:spcPct val="100000"/>
              </a:lnSpc>
            </a:pPr>
            <a:r>
              <a:rPr lang="en-US" sz="1500" b="1" dirty="0">
                <a:solidFill>
                  <a:schemeClr val="bg1"/>
                </a:solidFill>
                <a:ea typeface="+mn-lt"/>
                <a:cs typeface="+mn-lt"/>
              </a:rPr>
              <a:t>7. </a:t>
            </a:r>
            <a:r>
              <a:rPr lang="en-US" sz="1500" b="1" dirty="0" err="1">
                <a:solidFill>
                  <a:schemeClr val="bg1"/>
                </a:solidFill>
                <a:ea typeface="+mn-lt"/>
                <a:cs typeface="+mn-lt"/>
              </a:rPr>
              <a:t>Saletype</a:t>
            </a:r>
            <a:r>
              <a:rPr lang="en-US" sz="1500" b="1" dirty="0">
                <a:solidFill>
                  <a:schemeClr val="bg1"/>
                </a:solidFill>
                <a:ea typeface="+mn-lt"/>
                <a:cs typeface="+mn-lt"/>
              </a:rPr>
              <a:t> for 1 house is court office deed and the other four houses is warranty deed conventional.            </a:t>
            </a:r>
            <a:endParaRPr lang="en-US" sz="1500" b="1">
              <a:solidFill>
                <a:schemeClr val="bg1"/>
              </a:solidFill>
            </a:endParaRPr>
          </a:p>
          <a:p>
            <a:pPr>
              <a:lnSpc>
                <a:spcPct val="100000"/>
              </a:lnSpc>
            </a:pPr>
            <a:r>
              <a:rPr lang="en-US" sz="1500" b="1" dirty="0">
                <a:solidFill>
                  <a:schemeClr val="bg1"/>
                </a:solidFill>
                <a:ea typeface="+mn-lt"/>
                <a:cs typeface="+mn-lt"/>
              </a:rPr>
              <a:t>8. There are three </a:t>
            </a:r>
            <a:r>
              <a:rPr lang="en-US" sz="1500" b="1" dirty="0" err="1">
                <a:solidFill>
                  <a:schemeClr val="bg1"/>
                </a:solidFill>
                <a:ea typeface="+mn-lt"/>
                <a:cs typeface="+mn-lt"/>
              </a:rPr>
              <a:t>varities</a:t>
            </a:r>
            <a:r>
              <a:rPr lang="en-US" sz="1500" b="1" dirty="0">
                <a:solidFill>
                  <a:schemeClr val="bg1"/>
                </a:solidFill>
                <a:ea typeface="+mn-lt"/>
                <a:cs typeface="+mn-lt"/>
              </a:rPr>
              <a:t> of housing seen in </a:t>
            </a:r>
            <a:r>
              <a:rPr lang="en-US" sz="1500" b="1" dirty="0" err="1">
                <a:solidFill>
                  <a:schemeClr val="bg1"/>
                </a:solidFill>
                <a:ea typeface="+mn-lt"/>
                <a:cs typeface="+mn-lt"/>
              </a:rPr>
              <a:t>mssubclass</a:t>
            </a:r>
            <a:r>
              <a:rPr lang="en-US" sz="1500" b="1" dirty="0">
                <a:solidFill>
                  <a:schemeClr val="bg1"/>
                </a:solidFill>
                <a:ea typeface="+mn-lt"/>
                <a:cs typeface="+mn-lt"/>
              </a:rPr>
              <a:t> with 3 dwellings identified as 20 : 1 story 1946 and newer all styles , 1 dwelling identified as 60 : 2 story 1946 and newer and 1 dwelling identified as 120 : 1 story planned unit </a:t>
            </a:r>
            <a:r>
              <a:rPr lang="en-US" sz="1500" b="1" dirty="0" err="1">
                <a:solidFill>
                  <a:schemeClr val="bg1"/>
                </a:solidFill>
                <a:ea typeface="+mn-lt"/>
                <a:cs typeface="+mn-lt"/>
              </a:rPr>
              <a:t>developement</a:t>
            </a:r>
            <a:r>
              <a:rPr lang="en-US" sz="1500" b="1" dirty="0">
                <a:solidFill>
                  <a:schemeClr val="bg1"/>
                </a:solidFill>
                <a:ea typeface="+mn-lt"/>
                <a:cs typeface="+mn-lt"/>
              </a:rPr>
              <a:t> 1946 &amp; newer.            </a:t>
            </a:r>
            <a:endParaRPr lang="en-US" sz="1500" b="1">
              <a:solidFill>
                <a:schemeClr val="bg1"/>
              </a:solidFill>
            </a:endParaRPr>
          </a:p>
          <a:p>
            <a:pPr>
              <a:lnSpc>
                <a:spcPct val="100000"/>
              </a:lnSpc>
            </a:pPr>
            <a:r>
              <a:rPr lang="en-US" sz="1500" b="1" dirty="0">
                <a:solidFill>
                  <a:schemeClr val="bg1"/>
                </a:solidFill>
                <a:ea typeface="+mn-lt"/>
                <a:cs typeface="+mn-lt"/>
              </a:rPr>
              <a:t>9. The  general shape of all the five properties is IR1 slightly irregular and the flatness of all the property </a:t>
            </a:r>
            <a:r>
              <a:rPr lang="en-US" sz="1500" b="1" dirty="0" err="1">
                <a:solidFill>
                  <a:schemeClr val="bg1"/>
                </a:solidFill>
                <a:ea typeface="+mn-lt"/>
                <a:cs typeface="+mn-lt"/>
              </a:rPr>
              <a:t>ois</a:t>
            </a:r>
            <a:r>
              <a:rPr lang="en-US" sz="1500" b="1" dirty="0">
                <a:solidFill>
                  <a:schemeClr val="bg1"/>
                </a:solidFill>
                <a:ea typeface="+mn-lt"/>
                <a:cs typeface="+mn-lt"/>
              </a:rPr>
              <a:t> LV1 which is near flat/level.            </a:t>
            </a:r>
            <a:endParaRPr lang="en-US" sz="1500" b="1">
              <a:solidFill>
                <a:schemeClr val="bg1"/>
              </a:solidFill>
            </a:endParaRPr>
          </a:p>
          <a:p>
            <a:pPr>
              <a:lnSpc>
                <a:spcPct val="100000"/>
              </a:lnSpc>
            </a:pPr>
            <a:r>
              <a:rPr lang="en-US" sz="1500" b="1" dirty="0">
                <a:solidFill>
                  <a:schemeClr val="bg1"/>
                </a:solidFill>
                <a:ea typeface="+mn-lt"/>
                <a:cs typeface="+mn-lt"/>
              </a:rPr>
              <a:t>10. The identified general zoning classification is RL : Residential Low Density for all the five properties.</a:t>
            </a:r>
            <a:endParaRPr lang="en-US" sz="1500" b="1" dirty="0">
              <a:solidFill>
                <a:schemeClr val="bg1"/>
              </a:solidFill>
            </a:endParaRPr>
          </a:p>
          <a:p>
            <a:pPr>
              <a:lnSpc>
                <a:spcPct val="100000"/>
              </a:lnSpc>
            </a:pPr>
            <a:endParaRPr lang="en-US" sz="1500">
              <a:solidFill>
                <a:schemeClr val="bg1"/>
              </a:solidFill>
            </a:endParaRPr>
          </a:p>
          <a:p>
            <a:pPr marL="0" indent="0">
              <a:lnSpc>
                <a:spcPct val="100000"/>
              </a:lnSpc>
              <a:buNone/>
            </a:pPr>
            <a:endParaRPr lang="en-US" sz="1500">
              <a:solidFill>
                <a:schemeClr val="bg1"/>
              </a:solidFill>
            </a:endParaRPr>
          </a:p>
        </p:txBody>
      </p:sp>
    </p:spTree>
    <p:extLst>
      <p:ext uri="{BB962C8B-B14F-4D97-AF65-F5344CB8AC3E}">
        <p14:creationId xmlns:p14="http://schemas.microsoft.com/office/powerpoint/2010/main" val="3614388061"/>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93C9A2-F10F-426B-3954-15ABD6E12C7E}"/>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US" sz="6100"/>
              <a:t>SOLUTION TO PROBLEM STATEMENT 2: FINALIZED MODEL</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9E309AB7-BFC3-4E43-6F4C-7B841A3A0343}"/>
              </a:ext>
            </a:extLst>
          </p:cNvPr>
          <p:cNvGraphicFramePr>
            <a:graphicFrameLocks noGrp="1"/>
          </p:cNvGraphicFramePr>
          <p:nvPr>
            <p:ph idx="1"/>
            <p:extLst>
              <p:ext uri="{D42A27DB-BD31-4B8C-83A1-F6EECF244321}">
                <p14:modId xmlns:p14="http://schemas.microsoft.com/office/powerpoint/2010/main" val="3177459325"/>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8985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E2D1-B5A2-3ED4-E04B-37090BE2914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6A2E9D1-1817-A1FC-8620-EC5B34E0FED0}"/>
              </a:ext>
            </a:extLst>
          </p:cNvPr>
          <p:cNvSpPr>
            <a:spLocks noGrp="1"/>
          </p:cNvSpPr>
          <p:nvPr>
            <p:ph idx="1"/>
          </p:nvPr>
        </p:nvSpPr>
        <p:spPr/>
        <p:txBody>
          <a:bodyPr vert="horz" lIns="91440" tIns="45720" rIns="91440" bIns="45720" rtlCol="0" anchor="t">
            <a:normAutofit/>
          </a:bodyPr>
          <a:lstStyle/>
          <a:p>
            <a:pPr marL="0" indent="0">
              <a:buNone/>
            </a:pPr>
            <a:r>
              <a:rPr lang="en-US" sz="4800" b="1" dirty="0"/>
              <a:t>As a conclusion Huber regressor with default hyperparameter tuning has shown good fit of line it's test error scores and train error scores are very close to each other. Hence, the features are doing a good job in explaining the variable. This, explains further the solution for problem statement 2, discussed in slide 69.</a:t>
            </a:r>
          </a:p>
        </p:txBody>
      </p:sp>
    </p:spTree>
    <p:extLst>
      <p:ext uri="{BB962C8B-B14F-4D97-AF65-F5344CB8AC3E}">
        <p14:creationId xmlns:p14="http://schemas.microsoft.com/office/powerpoint/2010/main" val="4184000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7AF5-4279-4221-CC0E-16EA3CD2D8EF}"/>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503471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B883EF-9BAF-9A55-0190-60D963EA27F5}"/>
              </a:ext>
            </a:extLst>
          </p:cNvPr>
          <p:cNvSpPr>
            <a:spLocks noGrp="1"/>
          </p:cNvSpPr>
          <p:nvPr>
            <p:ph type="title"/>
          </p:nvPr>
        </p:nvSpPr>
        <p:spPr>
          <a:xfrm>
            <a:off x="635001" y="640823"/>
            <a:ext cx="3103194" cy="5583148"/>
          </a:xfrm>
        </p:spPr>
        <p:txBody>
          <a:bodyPr anchor="ctr">
            <a:normAutofit/>
          </a:bodyPr>
          <a:lstStyle/>
          <a:p>
            <a:r>
              <a:rPr lang="en-US">
                <a:solidFill>
                  <a:schemeClr val="bg1"/>
                </a:solidFill>
              </a:rPr>
              <a:t>Translation CONTD</a:t>
            </a:r>
          </a:p>
        </p:txBody>
      </p:sp>
      <p:graphicFrame>
        <p:nvGraphicFramePr>
          <p:cNvPr id="5" name="Content Placeholder 2">
            <a:extLst>
              <a:ext uri="{FF2B5EF4-FFF2-40B4-BE49-F238E27FC236}">
                <a16:creationId xmlns:a16="http://schemas.microsoft.com/office/drawing/2014/main" id="{70AEF1BE-D077-B8B8-D8F8-3CBC44BFD047}"/>
              </a:ext>
            </a:extLst>
          </p:cNvPr>
          <p:cNvGraphicFramePr>
            <a:graphicFrameLocks noGrp="1"/>
          </p:cNvGraphicFramePr>
          <p:nvPr>
            <p:ph idx="1"/>
            <p:extLst>
              <p:ext uri="{D42A27DB-BD31-4B8C-83A1-F6EECF244321}">
                <p14:modId xmlns:p14="http://schemas.microsoft.com/office/powerpoint/2010/main" val="281523240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4252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FBF2CB1-3C53-EA43-2A2E-7D4A4AA7B8AB}"/>
              </a:ext>
            </a:extLst>
          </p:cNvPr>
          <p:cNvPicPr>
            <a:picLocks noGrp="1" noChangeAspect="1"/>
          </p:cNvPicPr>
          <p:nvPr>
            <p:ph idx="1"/>
          </p:nvPr>
        </p:nvPicPr>
        <p:blipFill rotWithShape="1">
          <a:blip r:embed="rId2"/>
          <a:srcRect t="10535" r="-1" b="16394"/>
          <a:stretch/>
        </p:blipFill>
        <p:spPr>
          <a:xfrm>
            <a:off x="-1" y="-1"/>
            <a:ext cx="12188952" cy="6858000"/>
          </a:xfrm>
          <a:prstGeom prst="rect">
            <a:avLst/>
          </a:prstGeom>
        </p:spPr>
      </p:pic>
      <p:sp>
        <p:nvSpPr>
          <p:cNvPr id="18"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1EE62-FB45-4731-A27B-E9710F6DDE71}"/>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lnSpc>
                <a:spcPct val="90000"/>
              </a:lnSpc>
            </a:pPr>
            <a:r>
              <a:rPr lang="en-US" sz="4200">
                <a:solidFill>
                  <a:schemeClr val="bg1"/>
                </a:solidFill>
              </a:rPr>
              <a:t>Group BY UNIQUE VALUES DEMONSTRATION TOTAL SALES OCCUPIED BY EACH</a:t>
            </a:r>
          </a:p>
        </p:txBody>
      </p:sp>
    </p:spTree>
    <p:extLst>
      <p:ext uri="{BB962C8B-B14F-4D97-AF65-F5344CB8AC3E}">
        <p14:creationId xmlns:p14="http://schemas.microsoft.com/office/powerpoint/2010/main" val="3430482970"/>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SketchyVTI</vt:lpstr>
      <vt:lpstr>Housing Project: Price Prediction</vt:lpstr>
      <vt:lpstr>Problem Statement</vt:lpstr>
      <vt:lpstr>Understanding problem statement</vt:lpstr>
      <vt:lpstr>EDA STEPS AND VISUALIZATION</vt:lpstr>
      <vt:lpstr>VISUALIZATIONS DASHBOARD </vt:lpstr>
      <vt:lpstr>HEAD VIEW, TAIL VIEW AND SAMPLE VIEW</vt:lpstr>
      <vt:lpstr>Translation</vt:lpstr>
      <vt:lpstr>Translation CONTD</vt:lpstr>
      <vt:lpstr>Group BY UNIQUE VALUES DEMONSTRATION TOTAL SALES OCCUPIED BY EACH</vt:lpstr>
      <vt:lpstr>Translation</vt:lpstr>
      <vt:lpstr>Descriptive statistics</vt:lpstr>
      <vt:lpstr>Translation</vt:lpstr>
      <vt:lpstr>PowerPoint Presentation</vt:lpstr>
      <vt:lpstr>TRANSLATION</vt:lpstr>
      <vt:lpstr>TRANSLATION (CONTD)</vt:lpstr>
      <vt:lpstr>Correlation ANALYSIS  Mathematical Notation:¶ Correlation (X, Y) = (Covariance Of X and Covariance Of Y)/(Std Of X and Std Of Y) </vt:lpstr>
      <vt:lpstr>CORRELATION OF SALE PRICE WITH FEATURES</vt:lpstr>
      <vt:lpstr>Translation</vt:lpstr>
      <vt:lpstr>Translation (contd)</vt:lpstr>
      <vt:lpstr>TRANSLATION (CONTD)</vt:lpstr>
      <vt:lpstr>CORRELATION HEATMAP</vt:lpstr>
      <vt:lpstr>TRANSLATION</vt:lpstr>
      <vt:lpstr>Translation (CONTD)</vt:lpstr>
      <vt:lpstr>TRANSLATION (CONTD)</vt:lpstr>
      <vt:lpstr>TRANSLATION (CONTD)</vt:lpstr>
      <vt:lpstr>Data Handling Conclusion Of Correlation</vt:lpstr>
      <vt:lpstr>Box Plots</vt:lpstr>
      <vt:lpstr>VISUALIZATIONS</vt:lpstr>
      <vt:lpstr>VISUALIZATIONS (CONTD)</vt:lpstr>
      <vt:lpstr>VISUALIZATIONS (CONTD)</vt:lpstr>
      <vt:lpstr>TRANSLATION</vt:lpstr>
      <vt:lpstr>Data Handling Conclusion For Outliers</vt:lpstr>
      <vt:lpstr>DESCRIPTIVE STATISTICS: PART 2</vt:lpstr>
      <vt:lpstr>PowerPoint Presentation</vt:lpstr>
      <vt:lpstr>PowerPoint Presentation</vt:lpstr>
      <vt:lpstr>Mathematical Notation:¶ </vt:lpstr>
      <vt:lpstr>Verbal Translation Of Descriptive Table And Graphic</vt:lpstr>
      <vt:lpstr>Verbal Translation Of Descriptive Table And Graphic (CONTD)</vt:lpstr>
      <vt:lpstr>Verbal Translation Of Descriptive Table And Graphic (CONTD)</vt:lpstr>
      <vt:lpstr>Verbal Translation Of Descriptive Table And Graphic (CONTD)</vt:lpstr>
      <vt:lpstr>Verbal Translation Of Descriptive Table And Graphic (CONTD)</vt:lpstr>
      <vt:lpstr>Verbal Translation Of Descriptive Table And Graphic (CONTD)</vt:lpstr>
      <vt:lpstr>DISTRIBUTION PLOTS</vt:lpstr>
      <vt:lpstr>OBSERVATIONS (CONTD)</vt:lpstr>
      <vt:lpstr>OBSERVATIONS (CONTD)</vt:lpstr>
      <vt:lpstr>EDA CONCLUSION</vt:lpstr>
      <vt:lpstr>  Conclusion: </vt:lpstr>
      <vt:lpstr>ANOVA Test On Selected Features</vt:lpstr>
      <vt:lpstr>ERROR REMOVAL AND DATA HANDLING</vt:lpstr>
      <vt:lpstr>OUTLIERS TRANSFORMATION</vt:lpstr>
      <vt:lpstr>MIN MAX SCALER TRANSFORMATION</vt:lpstr>
      <vt:lpstr>VARIANCE INFLATION FACTOR</vt:lpstr>
      <vt:lpstr>PowerPoint Presentation</vt:lpstr>
      <vt:lpstr>VIF CONCLUSION</vt:lpstr>
      <vt:lpstr>DATA HANDLING CONCLUSION</vt:lpstr>
      <vt:lpstr>CONCLUDING POINTS</vt:lpstr>
      <vt:lpstr>SOLUTION TO PROBLEM STATEMENT 1</vt:lpstr>
      <vt:lpstr>PowerPoint Presentation</vt:lpstr>
      <vt:lpstr>STEPS USED TO COMPLETE THE PROJECT</vt:lpstr>
      <vt:lpstr>ASSUMPTIONS USED TO COMPLETE THE PROJECT</vt:lpstr>
      <vt:lpstr>MODEL DASHBOARD</vt:lpstr>
      <vt:lpstr>MODEL DASHBOARD (CONTD)</vt:lpstr>
      <vt:lpstr>MODEL DASHBOARD (CONTD)</vt:lpstr>
      <vt:lpstr>MODEL DASHBOARD (CONTD)</vt:lpstr>
      <vt:lpstr>MODEL DASHBOARD (CONTD)</vt:lpstr>
      <vt:lpstr>MODEL DASHBOARD (CONTD)</vt:lpstr>
      <vt:lpstr>MODEL DASHBOARD (CONTD)</vt:lpstr>
      <vt:lpstr>MODEL DASHBOARD (CONTD)</vt:lpstr>
      <vt:lpstr>MODEL DASHBOARD (CONTD)</vt:lpstr>
      <vt:lpstr>SOLUTION TO PROBLEM STATEMENT 2: FINALIZED MODEL</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875</cp:revision>
  <dcterms:created xsi:type="dcterms:W3CDTF">2022-05-13T17:26:06Z</dcterms:created>
  <dcterms:modified xsi:type="dcterms:W3CDTF">2022-05-22T10:24:46Z</dcterms:modified>
</cp:coreProperties>
</file>